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64"/>
  </p:notesMasterIdLst>
  <p:sldIdLst>
    <p:sldId id="256" r:id="rId2"/>
    <p:sldId id="258" r:id="rId3"/>
    <p:sldId id="260" r:id="rId4"/>
    <p:sldId id="425" r:id="rId5"/>
    <p:sldId id="750" r:id="rId6"/>
    <p:sldId id="751" r:id="rId7"/>
    <p:sldId id="752" r:id="rId8"/>
    <p:sldId id="753" r:id="rId9"/>
    <p:sldId id="700" r:id="rId10"/>
    <p:sldId id="795" r:id="rId11"/>
    <p:sldId id="796" r:id="rId12"/>
    <p:sldId id="797" r:id="rId13"/>
    <p:sldId id="610" r:id="rId14"/>
    <p:sldId id="698" r:id="rId15"/>
    <p:sldId id="699" r:id="rId16"/>
    <p:sldId id="729" r:id="rId17"/>
    <p:sldId id="670" r:id="rId18"/>
    <p:sldId id="792" r:id="rId19"/>
    <p:sldId id="793" r:id="rId20"/>
    <p:sldId id="794" r:id="rId21"/>
    <p:sldId id="745" r:id="rId22"/>
    <p:sldId id="746" r:id="rId23"/>
    <p:sldId id="747" r:id="rId24"/>
    <p:sldId id="774" r:id="rId25"/>
    <p:sldId id="775" r:id="rId26"/>
    <p:sldId id="776" r:id="rId27"/>
    <p:sldId id="777" r:id="rId28"/>
    <p:sldId id="778" r:id="rId29"/>
    <p:sldId id="779" r:id="rId30"/>
    <p:sldId id="780" r:id="rId31"/>
    <p:sldId id="781" r:id="rId32"/>
    <p:sldId id="674" r:id="rId33"/>
    <p:sldId id="784" r:id="rId34"/>
    <p:sldId id="785" r:id="rId35"/>
    <p:sldId id="786" r:id="rId36"/>
    <p:sldId id="787" r:id="rId37"/>
    <p:sldId id="788" r:id="rId38"/>
    <p:sldId id="789" r:id="rId39"/>
    <p:sldId id="790" r:id="rId40"/>
    <p:sldId id="768" r:id="rId41"/>
    <p:sldId id="769" r:id="rId42"/>
    <p:sldId id="770" r:id="rId43"/>
    <p:sldId id="771" r:id="rId44"/>
    <p:sldId id="772" r:id="rId45"/>
    <p:sldId id="773" r:id="rId46"/>
    <p:sldId id="761" r:id="rId47"/>
    <p:sldId id="762" r:id="rId48"/>
    <p:sldId id="763" r:id="rId49"/>
    <p:sldId id="764" r:id="rId50"/>
    <p:sldId id="765" r:id="rId51"/>
    <p:sldId id="766" r:id="rId52"/>
    <p:sldId id="767" r:id="rId53"/>
    <p:sldId id="754" r:id="rId54"/>
    <p:sldId id="755" r:id="rId55"/>
    <p:sldId id="756" r:id="rId56"/>
    <p:sldId id="757" r:id="rId57"/>
    <p:sldId id="758" r:id="rId58"/>
    <p:sldId id="759" r:id="rId59"/>
    <p:sldId id="760" r:id="rId60"/>
    <p:sldId id="749" r:id="rId61"/>
    <p:sldId id="710" r:id="rId62"/>
    <p:sldId id="578" r:id="rId63"/>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colas rigaud" initials="nr" lastIdx="1" clrIdx="0">
    <p:extLst>
      <p:ext uri="{19B8F6BF-5375-455C-9EA6-DF929625EA0E}">
        <p15:presenceInfo xmlns:p15="http://schemas.microsoft.com/office/powerpoint/2012/main" userId="1ae000126e36094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9D1F"/>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32" autoAdjust="0"/>
    <p:restoredTop sz="94660"/>
  </p:normalViewPr>
  <p:slideViewPr>
    <p:cSldViewPr snapToGrid="0">
      <p:cViewPr varScale="1">
        <p:scale>
          <a:sx n="108" d="100"/>
          <a:sy n="108" d="100"/>
        </p:scale>
        <p:origin x="798"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charts/_rels/chart1.xml.rels><?xml version="1.0" encoding="UTF-8" standalone="yes"?>
<Relationships xmlns="http://schemas.openxmlformats.org/package/2006/relationships"><Relationship Id="rId1" Type="http://schemas.openxmlformats.org/officeDocument/2006/relationships/oleObject" Target="file:///\\Users\mariemadeleinecalais\Desktop\tableau%20AG%20se&#769;curite&#769;%202026%20S.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 FAUSSE IDENTITE</c:v>
                </c:pt>
              </c:strCache>
            </c:strRef>
          </c:tx>
          <c:invertIfNegative val="0"/>
          <c:cat>
            <c:strRef>
              <c:f>Sheet1!$A$2:$A$6</c:f>
              <c:strCache>
                <c:ptCount val="5"/>
                <c:pt idx="0">
                  <c:v>2021-2022</c:v>
                </c:pt>
                <c:pt idx="1">
                  <c:v>2022-2023</c:v>
                </c:pt>
                <c:pt idx="2">
                  <c:v>2023-2024</c:v>
                </c:pt>
                <c:pt idx="3">
                  <c:v>2024-2025</c:v>
                </c:pt>
                <c:pt idx="4">
                  <c:v>2025-2026</c:v>
                </c:pt>
              </c:strCache>
            </c:strRef>
          </c:cat>
          <c:val>
            <c:numRef>
              <c:f>Sheet1!$B$2:$B$6</c:f>
              <c:numCache>
                <c:formatCode>General</c:formatCode>
                <c:ptCount val="5"/>
                <c:pt idx="2">
                  <c:v>1</c:v>
                </c:pt>
                <c:pt idx="4">
                  <c:v>2</c:v>
                </c:pt>
              </c:numCache>
            </c:numRef>
          </c:val>
          <c:extLst>
            <c:ext xmlns:c16="http://schemas.microsoft.com/office/drawing/2014/chart" uri="{C3380CC4-5D6E-409C-BE32-E72D297353CC}">
              <c16:uniqueId val="{00000000-3780-9E49-99EE-BA309A12F077}"/>
            </c:ext>
          </c:extLst>
        </c:ser>
        <c:ser>
          <c:idx val="1"/>
          <c:order val="1"/>
          <c:tx>
            <c:strRef>
              <c:f>Sheet1!$C$1</c:f>
              <c:strCache>
                <c:ptCount val="1"/>
                <c:pt idx="0">
                  <c:v>CAMBRIOLAGES OU TENTATIVES </c:v>
                </c:pt>
              </c:strCache>
            </c:strRef>
          </c:tx>
          <c:invertIfNegative val="0"/>
          <c:cat>
            <c:strRef>
              <c:f>Sheet1!$A$2:$A$6</c:f>
              <c:strCache>
                <c:ptCount val="5"/>
                <c:pt idx="0">
                  <c:v>2021-2022</c:v>
                </c:pt>
                <c:pt idx="1">
                  <c:v>2022-2023</c:v>
                </c:pt>
                <c:pt idx="2">
                  <c:v>2023-2024</c:v>
                </c:pt>
                <c:pt idx="3">
                  <c:v>2024-2025</c:v>
                </c:pt>
                <c:pt idx="4">
                  <c:v>2025-2026</c:v>
                </c:pt>
              </c:strCache>
            </c:strRef>
          </c:cat>
          <c:val>
            <c:numRef>
              <c:f>Sheet1!$C$2:$C$6</c:f>
              <c:numCache>
                <c:formatCode>General</c:formatCode>
                <c:ptCount val="5"/>
                <c:pt idx="0">
                  <c:v>18</c:v>
                </c:pt>
                <c:pt idx="1">
                  <c:v>14</c:v>
                </c:pt>
                <c:pt idx="2">
                  <c:v>10</c:v>
                </c:pt>
                <c:pt idx="3">
                  <c:v>4</c:v>
                </c:pt>
                <c:pt idx="4">
                  <c:v>10</c:v>
                </c:pt>
              </c:numCache>
            </c:numRef>
          </c:val>
          <c:extLst>
            <c:ext xmlns:c16="http://schemas.microsoft.com/office/drawing/2014/chart" uri="{C3380CC4-5D6E-409C-BE32-E72D297353CC}">
              <c16:uniqueId val="{00000001-3780-9E49-99EE-BA309A12F077}"/>
            </c:ext>
          </c:extLst>
        </c:ser>
        <c:ser>
          <c:idx val="2"/>
          <c:order val="2"/>
          <c:tx>
            <c:strRef>
              <c:f>Sheet1!$D$1</c:f>
              <c:strCache>
                <c:ptCount val="1"/>
                <c:pt idx="0">
                  <c:v> VEHICULES</c:v>
                </c:pt>
              </c:strCache>
            </c:strRef>
          </c:tx>
          <c:invertIfNegative val="0"/>
          <c:cat>
            <c:strRef>
              <c:f>Sheet1!$A$2:$A$6</c:f>
              <c:strCache>
                <c:ptCount val="5"/>
                <c:pt idx="0">
                  <c:v>2021-2022</c:v>
                </c:pt>
                <c:pt idx="1">
                  <c:v>2022-2023</c:v>
                </c:pt>
                <c:pt idx="2">
                  <c:v>2023-2024</c:v>
                </c:pt>
                <c:pt idx="3">
                  <c:v>2024-2025</c:v>
                </c:pt>
                <c:pt idx="4">
                  <c:v>2025-2026</c:v>
                </c:pt>
              </c:strCache>
            </c:strRef>
          </c:cat>
          <c:val>
            <c:numRef>
              <c:f>Sheet1!$D$2:$D$6</c:f>
              <c:numCache>
                <c:formatCode>General</c:formatCode>
                <c:ptCount val="5"/>
                <c:pt idx="0">
                  <c:v>14</c:v>
                </c:pt>
                <c:pt idx="1">
                  <c:v>10</c:v>
                </c:pt>
                <c:pt idx="2">
                  <c:v>13</c:v>
                </c:pt>
                <c:pt idx="3">
                  <c:v>15</c:v>
                </c:pt>
                <c:pt idx="4">
                  <c:v>9</c:v>
                </c:pt>
              </c:numCache>
            </c:numRef>
          </c:val>
          <c:extLst>
            <c:ext xmlns:c16="http://schemas.microsoft.com/office/drawing/2014/chart" uri="{C3380CC4-5D6E-409C-BE32-E72D297353CC}">
              <c16:uniqueId val="{00000002-3780-9E49-99EE-BA309A12F077}"/>
            </c:ext>
          </c:extLst>
        </c:ser>
        <c:ser>
          <c:idx val="3"/>
          <c:order val="3"/>
          <c:tx>
            <c:strRef>
              <c:f>Sheet1!$E$1</c:f>
              <c:strCache>
                <c:ptCount val="1"/>
                <c:pt idx="0">
                  <c:v>AGRESSIONS</c:v>
                </c:pt>
              </c:strCache>
            </c:strRef>
          </c:tx>
          <c:invertIfNegative val="0"/>
          <c:cat>
            <c:strRef>
              <c:f>Sheet1!$A$2:$A$6</c:f>
              <c:strCache>
                <c:ptCount val="5"/>
                <c:pt idx="0">
                  <c:v>2021-2022</c:v>
                </c:pt>
                <c:pt idx="1">
                  <c:v>2022-2023</c:v>
                </c:pt>
                <c:pt idx="2">
                  <c:v>2023-2024</c:v>
                </c:pt>
                <c:pt idx="3">
                  <c:v>2024-2025</c:v>
                </c:pt>
                <c:pt idx="4">
                  <c:v>2025-2026</c:v>
                </c:pt>
              </c:strCache>
            </c:strRef>
          </c:cat>
          <c:val>
            <c:numRef>
              <c:f>Sheet1!$E$2:$E$6</c:f>
              <c:numCache>
                <c:formatCode>General</c:formatCode>
                <c:ptCount val="5"/>
                <c:pt idx="2">
                  <c:v>1</c:v>
                </c:pt>
                <c:pt idx="3">
                  <c:v>1</c:v>
                </c:pt>
                <c:pt idx="4">
                  <c:v>1</c:v>
                </c:pt>
              </c:numCache>
            </c:numRef>
          </c:val>
          <c:extLst>
            <c:ext xmlns:c16="http://schemas.microsoft.com/office/drawing/2014/chart" uri="{C3380CC4-5D6E-409C-BE32-E72D297353CC}">
              <c16:uniqueId val="{00000003-3780-9E49-99EE-BA309A12F077}"/>
            </c:ext>
          </c:extLst>
        </c:ser>
        <c:dLbls>
          <c:showLegendKey val="0"/>
          <c:showVal val="0"/>
          <c:showCatName val="0"/>
          <c:showSerName val="0"/>
          <c:showPercent val="0"/>
          <c:showBubbleSize val="0"/>
        </c:dLbls>
        <c:gapWidth val="150"/>
        <c:shape val="box"/>
        <c:axId val="389318751"/>
        <c:axId val="1"/>
        <c:axId val="0"/>
      </c:bar3DChart>
      <c:catAx>
        <c:axId val="389318751"/>
        <c:scaling>
          <c:orientation val="minMax"/>
        </c:scaling>
        <c:delete val="0"/>
        <c:axPos val="b"/>
        <c:numFmt formatCode="General" sourceLinked="1"/>
        <c:majorTickMark val="out"/>
        <c:minorTickMark val="none"/>
        <c:tickLblPos val="nextTo"/>
        <c:txPr>
          <a:bodyPr rot="-2700000" vert="horz"/>
          <a:lstStyle/>
          <a:p>
            <a:pPr>
              <a:defRPr/>
            </a:pPr>
            <a:endParaRPr lang="fr-FR"/>
          </a:p>
        </c:txPr>
        <c:crossAx val="1"/>
        <c:crosses val="autoZero"/>
        <c:auto val="1"/>
        <c:lblAlgn val="ctr"/>
        <c:lblOffset val="100"/>
        <c:noMultiLvlLbl val="0"/>
      </c:catAx>
      <c:valAx>
        <c:axId val="1"/>
        <c:scaling>
          <c:orientation val="minMax"/>
        </c:scaling>
        <c:delete val="0"/>
        <c:axPos val="l"/>
        <c:majorGridlines/>
        <c:numFmt formatCode="General" sourceLinked="1"/>
        <c:majorTickMark val="out"/>
        <c:minorTickMark val="none"/>
        <c:tickLblPos val="nextTo"/>
        <c:txPr>
          <a:bodyPr rot="0" vert="horz"/>
          <a:lstStyle/>
          <a:p>
            <a:pPr>
              <a:defRPr/>
            </a:pPr>
            <a:endParaRPr lang="fr-FR"/>
          </a:p>
        </c:txPr>
        <c:crossAx val="389318751"/>
        <c:crosses val="autoZero"/>
        <c:crossBetween val="between"/>
      </c:valAx>
      <c:spPr>
        <a:noFill/>
        <a:ln w="25400">
          <a:noFill/>
        </a:ln>
      </c:spPr>
    </c:plotArea>
    <c:legend>
      <c:legendPos val="r"/>
      <c:layout>
        <c:manualLayout>
          <c:xMode val="edge"/>
          <c:yMode val="edge"/>
          <c:x val="0.7556925384326959"/>
          <c:y val="0.22222903115371448"/>
          <c:w val="0.21663179602549676"/>
          <c:h val="0.55557309140705236"/>
        </c:manualLayout>
      </c:layout>
      <c:overlay val="0"/>
    </c:legend>
    <c:plotVisOnly val="1"/>
    <c:dispBlanksAs val="gap"/>
    <c:showDLblsOverMax val="0"/>
  </c:chart>
  <c:spPr>
    <a:ln>
      <a:solidFill>
        <a:schemeClr val="accent1">
          <a:alpha val="10000"/>
        </a:schemeClr>
      </a:solidFill>
    </a:ln>
  </c:spPr>
  <c:txPr>
    <a:bodyPr/>
    <a:lstStyle/>
    <a:p>
      <a:pPr>
        <a:defRPr sz="1000" b="0" i="0" u="none" strike="noStrike" baseline="0">
          <a:ln>
            <a:solidFill>
              <a:schemeClr val="tx1">
                <a:lumMod val="50000"/>
              </a:schemeClr>
            </a:solidFill>
          </a:ln>
          <a:solidFill>
            <a:schemeClr val="bg1">
              <a:lumMod val="50000"/>
            </a:schemeClr>
          </a:solidFill>
          <a:latin typeface="Calibri"/>
          <a:ea typeface="Calibri"/>
          <a:cs typeface="Calibri"/>
        </a:defRPr>
      </a:pPr>
      <a:endParaRPr lang="fr-FR"/>
    </a:p>
  </c:txPr>
  <c:externalData r:id="rId1">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image" Target="../media/image34.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image" Target="../media/image3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8F20E6D-8922-47EC-8B4D-62CB22F2C788}" type="datetimeFigureOut">
              <a:rPr lang="fr-FR" smtClean="0"/>
              <a:pPr/>
              <a:t>09/06/2026</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665503B-55A9-4232-B0C5-1FCF9F340F02}" type="slidenum">
              <a:rPr lang="fr-FR" smtClean="0"/>
              <a:pPr/>
              <a:t>‹N°›</a:t>
            </a:fld>
            <a:endParaRPr lang="fr-FR"/>
          </a:p>
        </p:txBody>
      </p:sp>
    </p:spTree>
    <p:extLst>
      <p:ext uri="{BB962C8B-B14F-4D97-AF65-F5344CB8AC3E}">
        <p14:creationId xmlns:p14="http://schemas.microsoft.com/office/powerpoint/2010/main" val="1126114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p:spPr>
        <p:txBody>
          <a:bodyPr/>
          <a:lstStyle/>
          <a:p>
            <a:pPr eaLnBrk="1" hangingPunct="1"/>
            <a:endParaRPr lang="fr-FR" altLang="fr-FR"/>
          </a:p>
        </p:txBody>
      </p:sp>
    </p:spTree>
    <p:extLst>
      <p:ext uri="{BB962C8B-B14F-4D97-AF65-F5344CB8AC3E}">
        <p14:creationId xmlns:p14="http://schemas.microsoft.com/office/powerpoint/2010/main" val="26263545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p:spPr>
        <p:txBody>
          <a:bodyPr/>
          <a:lstStyle/>
          <a:p>
            <a:pPr eaLnBrk="1" hangingPunct="1"/>
            <a:endParaRPr lang="fr-FR" altLang="fr-FR"/>
          </a:p>
        </p:txBody>
      </p:sp>
    </p:spTree>
    <p:extLst>
      <p:ext uri="{BB962C8B-B14F-4D97-AF65-F5344CB8AC3E}">
        <p14:creationId xmlns:p14="http://schemas.microsoft.com/office/powerpoint/2010/main" val="56806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spect="1" noChangeArrowheads="1" noTextEdit="1"/>
          </p:cNvSpPr>
          <p:nvPr>
            <p:ph type="sldImg"/>
          </p:nvPr>
        </p:nvSpPr>
        <p:spPr>
          <a:ln/>
        </p:spPr>
      </p:sp>
      <p:sp>
        <p:nvSpPr>
          <p:cNvPr id="7171" name="Rectangle 3"/>
          <p:cNvSpPr>
            <a:spLocks noGrp="1" noChangeArrowheads="1"/>
          </p:cNvSpPr>
          <p:nvPr>
            <p:ph type="body" idx="1"/>
          </p:nvPr>
        </p:nvSpPr>
        <p:spPr>
          <a:noFill/>
        </p:spPr>
        <p:txBody>
          <a:bodyPr/>
          <a:lstStyle/>
          <a:p>
            <a:pPr eaLnBrk="1" hangingPunct="1"/>
            <a:endParaRPr lang="fr-FR" altLang="fr-FR"/>
          </a:p>
        </p:txBody>
      </p:sp>
    </p:spTree>
    <p:extLst>
      <p:ext uri="{BB962C8B-B14F-4D97-AF65-F5344CB8AC3E}">
        <p14:creationId xmlns:p14="http://schemas.microsoft.com/office/powerpoint/2010/main" val="96285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665503B-55A9-4232-B0C5-1FCF9F340F02}" type="slidenum">
              <a:rPr lang="fr-FR" smtClean="0"/>
              <a:pPr/>
              <a:t>17</a:t>
            </a:fld>
            <a:endParaRPr lang="fr-FR"/>
          </a:p>
        </p:txBody>
      </p:sp>
    </p:spTree>
    <p:extLst>
      <p:ext uri="{BB962C8B-B14F-4D97-AF65-F5344CB8AC3E}">
        <p14:creationId xmlns:p14="http://schemas.microsoft.com/office/powerpoint/2010/main" val="2148201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1: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1: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24</a:t>
            </a:fld>
            <a:endParaRPr/>
          </a:p>
        </p:txBody>
      </p:sp>
    </p:spTree>
    <p:extLst>
      <p:ext uri="{BB962C8B-B14F-4D97-AF65-F5344CB8AC3E}">
        <p14:creationId xmlns:p14="http://schemas.microsoft.com/office/powerpoint/2010/main" val="1993057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156" name="Google Shape;156;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fr-FR"/>
              <a:t>25</a:t>
            </a:fld>
            <a:endParaRPr/>
          </a:p>
        </p:txBody>
      </p:sp>
    </p:spTree>
    <p:extLst>
      <p:ext uri="{BB962C8B-B14F-4D97-AF65-F5344CB8AC3E}">
        <p14:creationId xmlns:p14="http://schemas.microsoft.com/office/powerpoint/2010/main" val="33236227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3e8e8c38c3_0_0: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g33e8e8c38c3_0_0:notes"/>
          <p:cNvSpPr txBox="1">
            <a:spLocks noGrp="1"/>
          </p:cNvSpPr>
          <p:nvPr>
            <p:ph type="body" idx="1"/>
          </p:nvPr>
        </p:nvSpPr>
        <p:spPr>
          <a:xfrm>
            <a:off x="679768" y="4777194"/>
            <a:ext cx="5438100" cy="390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166" name="Google Shape;166;g33e8e8c38c3_0_0:notes"/>
          <p:cNvSpPr txBox="1">
            <a:spLocks noGrp="1"/>
          </p:cNvSpPr>
          <p:nvPr>
            <p:ph type="sldNum" idx="12"/>
          </p:nvPr>
        </p:nvSpPr>
        <p:spPr>
          <a:xfrm>
            <a:off x="3850443" y="9428584"/>
            <a:ext cx="2945700" cy="498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fr-FR"/>
              <a:t>26</a:t>
            </a:fld>
            <a:endParaRPr/>
          </a:p>
        </p:txBody>
      </p:sp>
    </p:spTree>
    <p:extLst>
      <p:ext uri="{BB962C8B-B14F-4D97-AF65-F5344CB8AC3E}">
        <p14:creationId xmlns:p14="http://schemas.microsoft.com/office/powerpoint/2010/main" val="1438366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6: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6:notes"/>
          <p:cNvSpPr txBox="1">
            <a:spLocks noGrp="1"/>
          </p:cNvSpPr>
          <p:nvPr>
            <p:ph type="body" idx="1"/>
          </p:nvPr>
        </p:nvSpPr>
        <p:spPr>
          <a:xfrm>
            <a:off x="679768" y="4777194"/>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76" name="Google Shape;176;p6:notes"/>
          <p:cNvSpPr txBox="1">
            <a:spLocks noGrp="1"/>
          </p:cNvSpPr>
          <p:nvPr>
            <p:ph type="sldNum" idx="12"/>
          </p:nvPr>
        </p:nvSpPr>
        <p:spPr>
          <a:xfrm>
            <a:off x="3850443" y="9428584"/>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fr-FR"/>
              <a:t>27</a:t>
            </a:fld>
            <a:endParaRPr/>
          </a:p>
        </p:txBody>
      </p:sp>
    </p:spTree>
    <p:extLst>
      <p:ext uri="{BB962C8B-B14F-4D97-AF65-F5344CB8AC3E}">
        <p14:creationId xmlns:p14="http://schemas.microsoft.com/office/powerpoint/2010/main" val="378077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df9a04121b_0_0: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3" name="Google Shape;183;g3df9a04121b_0_0:notes"/>
          <p:cNvSpPr txBox="1">
            <a:spLocks noGrp="1"/>
          </p:cNvSpPr>
          <p:nvPr>
            <p:ph type="body" idx="1"/>
          </p:nvPr>
        </p:nvSpPr>
        <p:spPr>
          <a:xfrm>
            <a:off x="679768" y="4777194"/>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84" name="Google Shape;184;g3df9a04121b_0_0:notes"/>
          <p:cNvSpPr txBox="1">
            <a:spLocks noGrp="1"/>
          </p:cNvSpPr>
          <p:nvPr>
            <p:ph type="sldNum" idx="12"/>
          </p:nvPr>
        </p:nvSpPr>
        <p:spPr>
          <a:xfrm>
            <a:off x="3850443" y="9428584"/>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fr-FR"/>
              <a:t>28</a:t>
            </a:fld>
            <a:endParaRPr/>
          </a:p>
        </p:txBody>
      </p:sp>
    </p:spTree>
    <p:extLst>
      <p:ext uri="{BB962C8B-B14F-4D97-AF65-F5344CB8AC3E}">
        <p14:creationId xmlns:p14="http://schemas.microsoft.com/office/powerpoint/2010/main" val="32765918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df9a04121b_0_7: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g3df9a04121b_0_7:notes"/>
          <p:cNvSpPr txBox="1">
            <a:spLocks noGrp="1"/>
          </p:cNvSpPr>
          <p:nvPr>
            <p:ph type="body" idx="1"/>
          </p:nvPr>
        </p:nvSpPr>
        <p:spPr>
          <a:xfrm>
            <a:off x="679768" y="4777194"/>
            <a:ext cx="5438100" cy="3908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92" name="Google Shape;192;g3df9a04121b_0_7:notes"/>
          <p:cNvSpPr txBox="1">
            <a:spLocks noGrp="1"/>
          </p:cNvSpPr>
          <p:nvPr>
            <p:ph type="sldNum" idx="12"/>
          </p:nvPr>
        </p:nvSpPr>
        <p:spPr>
          <a:xfrm>
            <a:off x="3850443" y="9428584"/>
            <a:ext cx="2945700" cy="4980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fr-FR"/>
              <a:t>29</a:t>
            </a:fld>
            <a:endParaRPr/>
          </a:p>
        </p:txBody>
      </p:sp>
    </p:spTree>
    <p:extLst>
      <p:ext uri="{BB962C8B-B14F-4D97-AF65-F5344CB8AC3E}">
        <p14:creationId xmlns:p14="http://schemas.microsoft.com/office/powerpoint/2010/main" val="332740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4: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200" name="Google Shape;200;p4: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fr-FR"/>
              <a:t>30</a:t>
            </a:fld>
            <a:endParaRPr/>
          </a:p>
        </p:txBody>
      </p:sp>
    </p:spTree>
    <p:extLst>
      <p:ext uri="{BB962C8B-B14F-4D97-AF65-F5344CB8AC3E}">
        <p14:creationId xmlns:p14="http://schemas.microsoft.com/office/powerpoint/2010/main" val="3826847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7: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 name="Google Shape;208;p7: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Calibri"/>
              <a:buNone/>
            </a:pPr>
            <a:endParaRPr/>
          </a:p>
        </p:txBody>
      </p:sp>
      <p:sp>
        <p:nvSpPr>
          <p:cNvPr id="209" name="Google Shape;209;p7: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chemeClr val="dk1"/>
              </a:buClr>
              <a:buSzPts val="1400"/>
              <a:buFont typeface="Calibri"/>
              <a:buNone/>
            </a:pPr>
            <a:fld id="{00000000-1234-1234-1234-123412341234}" type="slidenum">
              <a:rPr lang="fr-FR"/>
              <a:t>31</a:t>
            </a:fld>
            <a:endParaRPr/>
          </a:p>
        </p:txBody>
      </p:sp>
    </p:spTree>
    <p:extLst>
      <p:ext uri="{BB962C8B-B14F-4D97-AF65-F5344CB8AC3E}">
        <p14:creationId xmlns:p14="http://schemas.microsoft.com/office/powerpoint/2010/main" val="36791415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665503B-55A9-4232-B0C5-1FCF9F340F02}" type="slidenum">
              <a:rPr lang="fr-FR" smtClean="0"/>
              <a:pPr/>
              <a:t>32</a:t>
            </a:fld>
            <a:endParaRPr lang="fr-FR"/>
          </a:p>
        </p:txBody>
      </p:sp>
    </p:spTree>
    <p:extLst>
      <p:ext uri="{BB962C8B-B14F-4D97-AF65-F5344CB8AC3E}">
        <p14:creationId xmlns:p14="http://schemas.microsoft.com/office/powerpoint/2010/main" val="25341218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665503B-55A9-4232-B0C5-1FCF9F340F02}" type="slidenum">
              <a:rPr lang="fr-FR" smtClean="0"/>
              <a:pPr/>
              <a:t>33</a:t>
            </a:fld>
            <a:endParaRPr lang="fr-FR"/>
          </a:p>
        </p:txBody>
      </p:sp>
    </p:spTree>
    <p:extLst>
      <p:ext uri="{BB962C8B-B14F-4D97-AF65-F5344CB8AC3E}">
        <p14:creationId xmlns:p14="http://schemas.microsoft.com/office/powerpoint/2010/main" val="19069911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665503B-55A9-4232-B0C5-1FCF9F340F02}" type="slidenum">
              <a:rPr lang="fr-FR" smtClean="0"/>
              <a:pPr/>
              <a:t>34</a:t>
            </a:fld>
            <a:endParaRPr lang="fr-FR"/>
          </a:p>
        </p:txBody>
      </p:sp>
    </p:spTree>
    <p:extLst>
      <p:ext uri="{BB962C8B-B14F-4D97-AF65-F5344CB8AC3E}">
        <p14:creationId xmlns:p14="http://schemas.microsoft.com/office/powerpoint/2010/main" val="39489424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0665503B-55A9-4232-B0C5-1FCF9F340F02}" type="slidenum">
              <a:rPr lang="fr-FR" smtClean="0"/>
              <a:pPr/>
              <a:t>37</a:t>
            </a:fld>
            <a:endParaRPr lang="fr-FR"/>
          </a:p>
        </p:txBody>
      </p:sp>
    </p:spTree>
    <p:extLst>
      <p:ext uri="{BB962C8B-B14F-4D97-AF65-F5344CB8AC3E}">
        <p14:creationId xmlns:p14="http://schemas.microsoft.com/office/powerpoint/2010/main" val="3976123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p11: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p11: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39</a:t>
            </a:fld>
            <a:endParaRPr/>
          </a:p>
        </p:txBody>
      </p:sp>
    </p:spTree>
    <p:extLst>
      <p:ext uri="{BB962C8B-B14F-4D97-AF65-F5344CB8AC3E}">
        <p14:creationId xmlns:p14="http://schemas.microsoft.com/office/powerpoint/2010/main" val="42027115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65503B-55A9-4232-B0C5-1FCF9F340F0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57313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65503B-55A9-4232-B0C5-1FCF9F340F02}" type="slidenum">
              <a:rPr kumimoji="0" lang="fr-FR" sz="1800" b="0" i="0" u="none" strike="noStrike" kern="0" cap="none" spc="0" normalizeH="0" baseline="0" noProof="0" smtClean="0">
                <a:ln>
                  <a:noFill/>
                </a:ln>
                <a:solidFill>
                  <a:sysClr val="windowText" lastClr="000000"/>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fr-FR" sz="1800" b="0" i="0" u="none" strike="noStrike" kern="0" cap="none" spc="0" normalizeH="0" baseline="0" noProof="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16177889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indent="-171450">
              <a:buFontTx/>
              <a:buChar char="-"/>
            </a:pPr>
            <a:endParaRPr lang="fr-FR" b="1" u="sng"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4820230-CB68-4F50-8A43-D7F568C1464F}" type="slidenum">
              <a:rPr kumimoji="0" lang="fr-FR"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47</a:t>
            </a:fld>
            <a:endParaRPr kumimoji="0" lang="fr-FR"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2735030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indent="-171450">
              <a:buFontTx/>
              <a:buChar char="-"/>
            </a:pPr>
            <a:endParaRPr lang="fr-FR" b="1" u="sng"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4820230-CB68-4F50-8A43-D7F568C1464F}" type="slidenum">
              <a:rPr kumimoji="0" lang="fr-FR"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48</a:t>
            </a:fld>
            <a:endParaRPr kumimoji="0" lang="fr-FR"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8932294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indent="-171450">
              <a:buFontTx/>
              <a:buChar char="-"/>
            </a:pPr>
            <a:endParaRPr lang="fr-FR" b="1" u="sng"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4820230-CB68-4F50-8A43-D7F568C1464F}" type="slidenum">
              <a:rPr kumimoji="0" lang="fr-FR"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49</a:t>
            </a:fld>
            <a:endParaRPr kumimoji="0" lang="fr-FR"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42473858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171450" indent="-171450">
              <a:buFontTx/>
              <a:buChar char="-"/>
            </a:pPr>
            <a:endParaRPr lang="fr-FR" b="1" u="sng" dirty="0"/>
          </a:p>
        </p:txBody>
      </p:sp>
      <p:sp>
        <p:nvSpPr>
          <p:cNvPr id="4" name="Espace réservé du numéro de diapositive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4820230-CB68-4F50-8A43-D7F568C1464F}" type="slidenum">
              <a:rPr kumimoji="0" lang="fr-FR"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50</a:t>
            </a:fld>
            <a:endParaRPr kumimoji="0" lang="fr-FR"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6979656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D95E9-E335-3C0C-01FA-5A703465E34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ACEDDBB-811C-B6B6-6A2D-590F5E9529F8}"/>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8C524B34-3A36-C43C-5FAD-301FDD400B23}"/>
              </a:ext>
            </a:extLst>
          </p:cNvPr>
          <p:cNvSpPr>
            <a:spLocks noGrp="1"/>
          </p:cNvSpPr>
          <p:nvPr>
            <p:ph type="body" idx="1"/>
          </p:nvPr>
        </p:nvSpPr>
        <p:spPr/>
        <p:txBody>
          <a:bodyPr/>
          <a:lstStyle/>
          <a:p>
            <a:pPr marL="171450" indent="-171450">
              <a:buFontTx/>
              <a:buChar char="-"/>
            </a:pPr>
            <a:endParaRPr lang="fr-FR" b="1" u="sng" dirty="0"/>
          </a:p>
        </p:txBody>
      </p:sp>
      <p:sp>
        <p:nvSpPr>
          <p:cNvPr id="4" name="Espace réservé du numéro de diapositive 3">
            <a:extLst>
              <a:ext uri="{FF2B5EF4-FFF2-40B4-BE49-F238E27FC236}">
                <a16:creationId xmlns:a16="http://schemas.microsoft.com/office/drawing/2014/main" id="{937A0F13-5B56-E1F5-6F7F-6DD6BDD03FA5}"/>
              </a:ext>
            </a:extLst>
          </p:cNvPr>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E4820230-CB68-4F50-8A43-D7F568C1464F}" type="slidenum">
              <a:rPr kumimoji="0" lang="fr-FR"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51</a:t>
            </a:fld>
            <a:endParaRPr kumimoji="0" lang="fr-FR"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7972935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a:solidFill>
                  <a:schemeClr val="tx1"/>
                </a:solidFill>
                <a:effectLst/>
                <a:latin typeface="+mn-lt"/>
                <a:ea typeface="+mn-ea"/>
                <a:cs typeface="+mn-cs"/>
              </a:rPr>
              <a:t> </a:t>
            </a:r>
          </a:p>
          <a:p>
            <a:r>
              <a:rPr lang="fr-FR" sz="1200" kern="1200" dirty="0">
                <a:solidFill>
                  <a:schemeClr val="tx1"/>
                </a:solidFill>
                <a:effectLst/>
                <a:latin typeface="+mn-lt"/>
                <a:ea typeface="+mn-ea"/>
                <a:cs typeface="+mn-cs"/>
              </a:rPr>
              <a:t> </a:t>
            </a:r>
          </a:p>
          <a:p>
            <a:r>
              <a:rPr lang="fr-FR" sz="1200" kern="1200" dirty="0">
                <a:solidFill>
                  <a:schemeClr val="tx1"/>
                </a:solidFill>
                <a:effectLst/>
                <a:latin typeface="+mn-lt"/>
                <a:ea typeface="+mn-ea"/>
                <a:cs typeface="+mn-cs"/>
              </a:rPr>
              <a:t>Toutes vos suggestions et surtout votre active participation sont les bienvenues. </a:t>
            </a:r>
          </a:p>
          <a:p>
            <a:r>
              <a:rPr lang="fr-FR" sz="1200" kern="1200" dirty="0">
                <a:solidFill>
                  <a:schemeClr val="tx1"/>
                </a:solidFill>
                <a:effectLst/>
                <a:latin typeface="+mn-lt"/>
                <a:ea typeface="+mn-ea"/>
                <a:cs typeface="+mn-cs"/>
              </a:rPr>
              <a:t>N’hésitez pas à nous rejoindre, même de façon ponctuelle sur des sujets qui vous intéressent. </a:t>
            </a:r>
          </a:p>
          <a:p>
            <a:r>
              <a:rPr lang="fr-FR" sz="1200" kern="1200" dirty="0">
                <a:solidFill>
                  <a:schemeClr val="tx1"/>
                </a:solidFill>
                <a:effectLst/>
                <a:latin typeface="+mn-lt"/>
                <a:ea typeface="+mn-ea"/>
                <a:cs typeface="+mn-cs"/>
              </a:rPr>
              <a:t>Merci à vous </a:t>
            </a:r>
          </a:p>
          <a:p>
            <a:r>
              <a:rPr lang="fr-FR" sz="1200" kern="1200" dirty="0">
                <a:solidFill>
                  <a:schemeClr val="tx1"/>
                </a:solidFill>
                <a:effectLst/>
                <a:latin typeface="+mn-lt"/>
                <a:ea typeface="+mn-ea"/>
                <a:cs typeface="+mn-cs"/>
              </a:rPr>
              <a:t> </a:t>
            </a:r>
            <a:endParaRPr lang="fr-FR" dirty="0"/>
          </a:p>
        </p:txBody>
      </p:sp>
      <p:sp>
        <p:nvSpPr>
          <p:cNvPr id="4" name="Espace réservé du numéro de diapositive 3"/>
          <p:cNvSpPr>
            <a:spLocks noGrp="1"/>
          </p:cNvSpPr>
          <p:nvPr>
            <p:ph type="sldNum" sz="quarter" idx="10"/>
          </p:nvPr>
        </p:nvSpPr>
        <p:spPr/>
        <p:txBody>
          <a:bodyPr/>
          <a:lstStyle/>
          <a:p>
            <a:fld id="{0665503B-55A9-4232-B0C5-1FCF9F340F02}" type="slidenum">
              <a:rPr lang="fr-FR" smtClean="0"/>
              <a:pPr/>
              <a:t>52</a:t>
            </a:fld>
            <a:endParaRPr lang="fr-FR"/>
          </a:p>
        </p:txBody>
      </p:sp>
    </p:spTree>
    <p:extLst>
      <p:ext uri="{BB962C8B-B14F-4D97-AF65-F5344CB8AC3E}">
        <p14:creationId xmlns:p14="http://schemas.microsoft.com/office/powerpoint/2010/main" val="4009220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pPr/>
              <a:t>6/9/2026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Modifiez les styles du texte du masque</a:t>
            </a:r>
          </a:p>
        </p:txBody>
      </p:sp>
      <p:sp>
        <p:nvSpPr>
          <p:cNvPr id="5" name="Date Placeholder 4"/>
          <p:cNvSpPr>
            <a:spLocks noGrp="1"/>
          </p:cNvSpPr>
          <p:nvPr>
            <p:ph type="dt" sz="half" idx="10"/>
          </p:nvPr>
        </p:nvSpPr>
        <p:spPr/>
        <p:txBody>
          <a:bodyPr/>
          <a:lstStyle/>
          <a:p>
            <a:fld id="{42A54C80-263E-416B-A8E0-580EDEADCBDC}" type="datetimeFigureOut">
              <a:rPr lang="en-US" dirty="0"/>
              <a:pPr/>
              <a:t>6/9/2026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Modifiez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pPr/>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Standard">
    <p:spTree>
      <p:nvGrpSpPr>
        <p:cNvPr id="1" name=""/>
        <p:cNvGrpSpPr/>
        <p:nvPr/>
      </p:nvGrpSpPr>
      <p:grpSpPr>
        <a:xfrm>
          <a:off x="0" y="0"/>
          <a:ext cx="0" cy="0"/>
          <a:chOff x="0" y="0"/>
          <a:chExt cx="0" cy="0"/>
        </a:xfrm>
      </p:grpSpPr>
      <p:sp>
        <p:nvSpPr>
          <p:cNvPr id="301" name="PlaceHolder 1"/>
          <p:cNvSpPr>
            <a:spLocks noGrp="1"/>
          </p:cNvSpPr>
          <p:nvPr>
            <p:ph type="title"/>
          </p:nvPr>
        </p:nvSpPr>
        <p:spPr>
          <a:xfrm>
            <a:off x="677160" y="720720"/>
            <a:ext cx="8596080" cy="1097640"/>
          </a:xfrm>
          <a:prstGeom prst="rect">
            <a:avLst/>
          </a:prstGeom>
          <a:noFill/>
          <a:ln w="0">
            <a:noFill/>
          </a:ln>
        </p:spPr>
        <p:txBody>
          <a:bodyPr lIns="0" tIns="0" rIns="0" bIns="0" anchor="ctr">
            <a:spAutoFit/>
          </a:bodyPr>
          <a:lstStyle/>
          <a:p>
            <a:pPr indent="0" algn="l" defTabSz="457200">
              <a:buNone/>
              <a:tabLst>
                <a:tab pos="0" algn="l"/>
              </a:tabLst>
            </a:pPr>
            <a:endParaRPr lang="fr-FR" sz="3600" b="0" u="none" strike="noStrike">
              <a:solidFill>
                <a:schemeClr val="accent1"/>
              </a:solidFill>
              <a:effectLst/>
              <a:uFillTx/>
              <a:latin typeface="Trebuchet MS"/>
            </a:endParaRPr>
          </a:p>
        </p:txBody>
      </p:sp>
      <p:sp>
        <p:nvSpPr>
          <p:cNvPr id="302" name="PlaceHolder 2"/>
          <p:cNvSpPr>
            <a:spLocks noGrp="1"/>
          </p:cNvSpPr>
          <p:nvPr>
            <p:ph/>
          </p:nvPr>
        </p:nvSpPr>
        <p:spPr>
          <a:xfrm>
            <a:off x="677160" y="2160720"/>
            <a:ext cx="8596080" cy="3880080"/>
          </a:xfrm>
          <a:prstGeom prst="rect">
            <a:avLst/>
          </a:prstGeom>
          <a:noFill/>
          <a:ln w="0">
            <a:noFill/>
          </a:ln>
        </p:spPr>
        <p:txBody>
          <a:bodyPr lIns="0" tIns="0" rIns="0" bIns="0" anchor="t">
            <a:normAutofit/>
          </a:bodyPr>
          <a:lstStyle/>
          <a:p>
            <a:pPr indent="0" algn="l" defTabSz="457200">
              <a:spcBef>
                <a:spcPts val="1001"/>
              </a:spcBef>
              <a:buNone/>
            </a:pPr>
            <a:endParaRPr lang="fr-FR" sz="1800" b="0" u="none" strike="noStrike">
              <a:solidFill>
                <a:schemeClr val="dk1">
                  <a:lumMod val="75000"/>
                  <a:lumOff val="25000"/>
                </a:schemeClr>
              </a:solidFill>
              <a:effectLst/>
              <a:uFillTx/>
              <a:latin typeface="Trebuchet MS"/>
            </a:endParaRPr>
          </a:p>
        </p:txBody>
      </p:sp>
      <p:sp>
        <p:nvSpPr>
          <p:cNvPr id="4" name="PlaceHolder 3"/>
          <p:cNvSpPr>
            <a:spLocks noGrp="1"/>
          </p:cNvSpPr>
          <p:nvPr>
            <p:ph type="ftr" idx="49"/>
          </p:nvPr>
        </p:nvSpPr>
        <p:spPr/>
        <p:txBody>
          <a:bodyPr/>
          <a:lstStyle/>
          <a:p>
            <a:r>
              <a:t>Footer</a:t>
            </a:r>
          </a:p>
        </p:txBody>
      </p:sp>
      <p:sp>
        <p:nvSpPr>
          <p:cNvPr id="5" name="PlaceHolder 4"/>
          <p:cNvSpPr>
            <a:spLocks noGrp="1"/>
          </p:cNvSpPr>
          <p:nvPr>
            <p:ph type="sldNum" idx="50"/>
          </p:nvPr>
        </p:nvSpPr>
        <p:spPr/>
        <p:txBody>
          <a:bodyPr/>
          <a:lstStyle/>
          <a:p>
            <a:fld id="{91776679-C40F-4D2B-82FF-C557CBE1B1D8}" type="slidenum">
              <a:t>‹N°›</a:t>
            </a:fld>
            <a:endParaRPr/>
          </a:p>
        </p:txBody>
      </p:sp>
      <p:sp>
        <p:nvSpPr>
          <p:cNvPr id="6" name="PlaceHolder 5"/>
          <p:cNvSpPr>
            <a:spLocks noGrp="1"/>
          </p:cNvSpPr>
          <p:nvPr>
            <p:ph type="dt" idx="51"/>
          </p:nvPr>
        </p:nvSpPr>
        <p:spPr/>
        <p:txBody>
          <a:bodyPr/>
          <a:lstStyle/>
          <a:p>
            <a:endParaRPr/>
          </a:p>
        </p:txBody>
      </p:sp>
    </p:spTree>
    <p:extLst>
      <p:ext uri="{BB962C8B-B14F-4D97-AF65-F5344CB8AC3E}">
        <p14:creationId xmlns:p14="http://schemas.microsoft.com/office/powerpoint/2010/main" val="4121855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6/9/2026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 id="2147483668" r:id="rId17"/>
  </p:sldLayoutIdLst>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chataigneraie.info/"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hyperlink" Target="mailto:informations@chataigneraie.info"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hyperlink" Target="http://www.chataigneraie.info/" TargetMode="External"/><Relationship Id="rId2" Type="http://schemas.openxmlformats.org/officeDocument/2006/relationships/image" Target="../media/image12.png"/><Relationship Id="rId1" Type="http://schemas.openxmlformats.org/officeDocument/2006/relationships/slideLayout" Target="../slideLayouts/slideLayout17.xml"/><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mailto:communication@chataigneraie.info" TargetMode="External"/><Relationship Id="rId1" Type="http://schemas.openxmlformats.org/officeDocument/2006/relationships/slideLayout" Target="../slideLayouts/slideLayout17.xml"/><Relationship Id="rId5" Type="http://schemas.openxmlformats.org/officeDocument/2006/relationships/image" Target="../media/image1.jpeg"/><Relationship Id="rId4" Type="http://schemas.openxmlformats.org/officeDocument/2006/relationships/image" Target="../media/image14.jpeg"/></Relationships>
</file>

<file path=ppt/slides/_rels/slide21.xml.rels><?xml version="1.0" encoding="UTF-8" standalone="yes"?>
<Relationships xmlns="http://schemas.openxmlformats.org/package/2006/relationships"><Relationship Id="rId3" Type="http://schemas.openxmlformats.org/officeDocument/2006/relationships/hyperlink" Target="http://www.chataigneraie.info/" TargetMode="External"/><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mailto:communication@chataigneraie.info" TargetMode="Externa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2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31.xml.rels><?xml version="1.0" encoding="UTF-8" standalone="yes"?>
<Relationships xmlns="http://schemas.openxmlformats.org/package/2006/relationships"><Relationship Id="rId3" Type="http://schemas.openxmlformats.org/officeDocument/2006/relationships/hyperlink" Target="mailto:circulation@chataigneraie.info"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16.jp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mailto:construction@chataigneraie.info"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mailto:circulation@chataigneraie.info"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4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masecurite.interieur.gouv.fr/" TargetMode="Externa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2.emf"/><Relationship Id="rId5" Type="http://schemas.openxmlformats.org/officeDocument/2006/relationships/image" Target="../media/image31.png"/><Relationship Id="rId4" Type="http://schemas.openxmlformats.org/officeDocument/2006/relationships/image" Target="../media/image30.png"/></Relationships>
</file>

<file path=ppt/slides/_rels/slide49.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notesSlide" Target="../notesSlides/notesSlide22.xml"/><Relationship Id="rId7"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4.emf"/><Relationship Id="rId5" Type="http://schemas.openxmlformats.org/officeDocument/2006/relationships/oleObject" Target="../embeddings/oleObject1.bin"/><Relationship Id="rId4" Type="http://schemas.openxmlformats.org/officeDocument/2006/relationships/image" Target="../media/image1.jpeg"/></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23.xml"/><Relationship Id="rId7" Type="http://schemas.openxmlformats.org/officeDocument/2006/relationships/image" Target="../media/image36.emf"/><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38.emf"/><Relationship Id="rId4" Type="http://schemas.openxmlformats.org/officeDocument/2006/relationships/image" Target="../media/image1.jpeg"/><Relationship Id="rId9" Type="http://schemas.openxmlformats.org/officeDocument/2006/relationships/image" Target="../media/image37.emf"/></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39.emf"/><Relationship Id="rId5" Type="http://schemas.openxmlformats.org/officeDocument/2006/relationships/package" Target="../embeddings/Document_Microsoft_Word.docx"/><Relationship Id="rId4" Type="http://schemas.openxmlformats.org/officeDocument/2006/relationships/image" Target="../media/image1.jpeg"/></Relationships>
</file>

<file path=ppt/slides/_rels/slide52.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5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44.png"/></Relationships>
</file>

<file path=ppt/slides/_rels/slide5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26246" y="2539209"/>
            <a:ext cx="10310192" cy="2078106"/>
          </a:xfrm>
        </p:spPr>
        <p:txBody>
          <a:bodyPr/>
          <a:lstStyle/>
          <a:p>
            <a:pPr algn="ctr" eaLnBrk="1" hangingPunct="1"/>
            <a:r>
              <a:rPr lang="fr-FR" sz="4100" dirty="0"/>
              <a:t/>
            </a:r>
            <a:br>
              <a:rPr lang="fr-FR" sz="4100" dirty="0"/>
            </a:br>
            <a:r>
              <a:rPr lang="fr-FR" sz="4100" b="1" dirty="0">
                <a:effectLst>
                  <a:outerShdw blurRad="38100" dist="38100" dir="2700000" algn="tl">
                    <a:srgbClr val="000000">
                      <a:alpha val="43137"/>
                    </a:srgbClr>
                  </a:outerShdw>
                </a:effectLst>
              </a:rPr>
              <a:t/>
            </a:r>
            <a:br>
              <a:rPr lang="fr-FR" sz="4100" b="1" dirty="0">
                <a:effectLst>
                  <a:outerShdw blurRad="38100" dist="38100" dir="2700000" algn="tl">
                    <a:srgbClr val="000000">
                      <a:alpha val="43137"/>
                    </a:srgbClr>
                  </a:outerShdw>
                </a:effectLst>
              </a:rPr>
            </a:br>
            <a:r>
              <a:rPr lang="fr-FR" sz="4100" b="1" dirty="0">
                <a:effectLst>
                  <a:outerShdw blurRad="38100" dist="38100" dir="2700000" algn="tl">
                    <a:srgbClr val="000000">
                      <a:alpha val="43137"/>
                    </a:srgbClr>
                  </a:outerShdw>
                </a:effectLst>
              </a:rPr>
              <a:t>Bienvenue </a:t>
            </a:r>
            <a:br>
              <a:rPr lang="fr-FR" sz="4100" b="1" dirty="0">
                <a:effectLst>
                  <a:outerShdw blurRad="38100" dist="38100" dir="2700000" algn="tl">
                    <a:srgbClr val="000000">
                      <a:alpha val="43137"/>
                    </a:srgbClr>
                  </a:outerShdw>
                </a:effectLst>
              </a:rPr>
            </a:br>
            <a:r>
              <a:rPr lang="fr-FR" sz="4100" b="1" dirty="0">
                <a:effectLst>
                  <a:outerShdw blurRad="38100" dist="38100" dir="2700000" algn="tl">
                    <a:srgbClr val="000000">
                      <a:alpha val="43137"/>
                    </a:srgbClr>
                  </a:outerShdw>
                </a:effectLst>
              </a:rPr>
              <a:t>à </a:t>
            </a:r>
            <a:br>
              <a:rPr lang="fr-FR" sz="4100" b="1" dirty="0">
                <a:effectLst>
                  <a:outerShdw blurRad="38100" dist="38100" dir="2700000" algn="tl">
                    <a:srgbClr val="000000">
                      <a:alpha val="43137"/>
                    </a:srgbClr>
                  </a:outerShdw>
                </a:effectLst>
              </a:rPr>
            </a:br>
            <a:r>
              <a:rPr lang="fr-FR" sz="4100" b="1" dirty="0">
                <a:effectLst>
                  <a:outerShdw blurRad="38100" dist="38100" dir="2700000" algn="tl">
                    <a:srgbClr val="000000">
                      <a:alpha val="43137"/>
                    </a:srgbClr>
                  </a:outerShdw>
                </a:effectLst>
              </a:rPr>
              <a:t>votre assemblée annuelle</a:t>
            </a:r>
          </a:p>
        </p:txBody>
      </p:sp>
      <p:sp>
        <p:nvSpPr>
          <p:cNvPr id="3075" name="Rectangle 3"/>
          <p:cNvSpPr>
            <a:spLocks noGrp="1" noChangeArrowheads="1"/>
          </p:cNvSpPr>
          <p:nvPr>
            <p:ph type="subTitle" idx="1"/>
          </p:nvPr>
        </p:nvSpPr>
        <p:spPr>
          <a:xfrm>
            <a:off x="2314193" y="5375301"/>
            <a:ext cx="6400800" cy="530086"/>
          </a:xfrm>
        </p:spPr>
        <p:txBody>
          <a:bodyPr>
            <a:normAutofit fontScale="92500" lnSpcReduction="20000"/>
          </a:bodyPr>
          <a:lstStyle/>
          <a:p>
            <a:pPr algn="ctr" eaLnBrk="1" hangingPunct="1"/>
            <a:r>
              <a:rPr lang="fr-FR" sz="3500" b="1" dirty="0">
                <a:solidFill>
                  <a:schemeClr val="tx1"/>
                </a:solidFill>
              </a:rPr>
              <a:t>samedi </a:t>
            </a:r>
            <a:r>
              <a:rPr lang="fr-FR" sz="3500" b="1" dirty="0" smtClean="0">
                <a:solidFill>
                  <a:schemeClr val="tx1"/>
                </a:solidFill>
              </a:rPr>
              <a:t>6 juin 2026</a:t>
            </a:r>
            <a:endParaRPr lang="fr-FR" sz="3500" b="1" dirty="0">
              <a:solidFill>
                <a:schemeClr val="tx1"/>
              </a:solidFill>
            </a:endParaRPr>
          </a:p>
          <a:p>
            <a:pPr eaLnBrk="1" hangingPunct="1"/>
            <a:endParaRPr lang="fr-FR" sz="2400" dirty="0"/>
          </a:p>
          <a:p>
            <a:pPr eaLnBrk="1" hangingPunct="1"/>
            <a:endParaRPr lang="fr-FR" dirty="0"/>
          </a:p>
        </p:txBody>
      </p:sp>
      <p:sp>
        <p:nvSpPr>
          <p:cNvPr id="3" name="ZoneTexte 2"/>
          <p:cNvSpPr txBox="1"/>
          <p:nvPr/>
        </p:nvSpPr>
        <p:spPr>
          <a:xfrm>
            <a:off x="1857900" y="852901"/>
            <a:ext cx="7593746" cy="1446550"/>
          </a:xfrm>
          <a:prstGeom prst="rect">
            <a:avLst/>
          </a:prstGeom>
          <a:noFill/>
        </p:spPr>
        <p:txBody>
          <a:bodyPr wrap="none" rtlCol="0">
            <a:spAutoFit/>
          </a:bodyPr>
          <a:lstStyle/>
          <a:p>
            <a:pPr algn="ctr"/>
            <a:r>
              <a:rPr lang="fr-FR" sz="4400" b="1" dirty="0">
                <a:effectLst>
                  <a:outerShdw blurRad="38100" dist="38100" dir="2700000" algn="tl">
                    <a:srgbClr val="000000">
                      <a:alpha val="43137"/>
                    </a:srgbClr>
                  </a:outerShdw>
                </a:effectLst>
              </a:rPr>
              <a:t>La Châtaigneraie</a:t>
            </a:r>
          </a:p>
          <a:p>
            <a:pPr algn="ctr"/>
            <a:r>
              <a:rPr lang="fr-FR" sz="4400" b="1" dirty="0">
                <a:effectLst>
                  <a:outerShdw blurRad="38100" dist="38100" dir="2700000" algn="tl">
                    <a:srgbClr val="000000">
                      <a:alpha val="43137"/>
                    </a:srgbClr>
                  </a:outerShdw>
                </a:effectLst>
              </a:rPr>
              <a:t>Association de propriétaires</a:t>
            </a:r>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
        <p:nvSpPr>
          <p:cNvPr id="3" name="ZoneTexte 2"/>
          <p:cNvSpPr txBox="1"/>
          <p:nvPr/>
        </p:nvSpPr>
        <p:spPr>
          <a:xfrm>
            <a:off x="1086677" y="5088835"/>
            <a:ext cx="9826601" cy="523220"/>
          </a:xfrm>
          <a:prstGeom prst="rect">
            <a:avLst/>
          </a:prstGeom>
          <a:solidFill>
            <a:schemeClr val="accent1"/>
          </a:solidFill>
        </p:spPr>
        <p:txBody>
          <a:bodyPr wrap="none" rtlCol="0">
            <a:spAutoFit/>
          </a:bodyPr>
          <a:lstStyle/>
          <a:p>
            <a:r>
              <a:rPr lang="fr-FR" sz="2800" dirty="0"/>
              <a:t>Respect de l’environnement, de la nature et de la personne</a:t>
            </a:r>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3958370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pPr algn="ctr" eaLnBrk="1" hangingPunct="1"/>
            <a:r>
              <a:rPr lang="fr-FR" b="1" dirty="0">
                <a:effectLst>
                  <a:outerShdw blurRad="38100" dist="38100" dir="2700000" algn="tl">
                    <a:srgbClr val="000000">
                      <a:alpha val="43137"/>
                    </a:srgbClr>
                  </a:outerShdw>
                </a:effectLst>
              </a:rPr>
              <a:t>Rapport moral</a:t>
            </a:r>
            <a:br>
              <a:rPr lang="fr-FR" b="1" dirty="0">
                <a:effectLst>
                  <a:outerShdw blurRad="38100" dist="38100" dir="2700000" algn="tl">
                    <a:srgbClr val="000000">
                      <a:alpha val="43137"/>
                    </a:srgbClr>
                  </a:outerShdw>
                </a:effectLst>
              </a:rPr>
            </a:br>
            <a:r>
              <a:rPr lang="fr-FR" sz="2400" dirty="0"/>
              <a:t/>
            </a:r>
            <a:br>
              <a:rPr lang="fr-FR" sz="2400" dirty="0"/>
            </a:br>
            <a:endParaRPr lang="fr-FR" sz="2400" dirty="0"/>
          </a:p>
        </p:txBody>
      </p:sp>
      <p:sp>
        <p:nvSpPr>
          <p:cNvPr id="7171" name="Rectangle 3"/>
          <p:cNvSpPr>
            <a:spLocks noGrp="1" noChangeArrowheads="1"/>
          </p:cNvSpPr>
          <p:nvPr>
            <p:ph type="body" idx="1"/>
          </p:nvPr>
        </p:nvSpPr>
        <p:spPr>
          <a:xfrm>
            <a:off x="2593297" y="5077206"/>
            <a:ext cx="5456421" cy="858899"/>
          </a:xfrm>
        </p:spPr>
        <p:txBody>
          <a:bodyPr>
            <a:normAutofit fontScale="92500" lnSpcReduction="10000"/>
          </a:bodyPr>
          <a:lstStyle/>
          <a:p>
            <a:pPr algn="ctr" eaLnBrk="1" hangingPunct="1">
              <a:buFont typeface="Wingdings" pitchFamily="2" charset="2"/>
              <a:buNone/>
            </a:pPr>
            <a:r>
              <a:rPr lang="fr-FR" sz="2600" dirty="0"/>
              <a:t>Monsieur Jean-Pierre LIEUBRAY</a:t>
            </a:r>
          </a:p>
          <a:p>
            <a:pPr algn="ctr" eaLnBrk="1" hangingPunct="1">
              <a:buFont typeface="Wingdings" pitchFamily="2" charset="2"/>
              <a:buNone/>
            </a:pPr>
            <a:r>
              <a:rPr lang="fr-FR" sz="2400" i="1" dirty="0"/>
              <a:t>Président</a:t>
            </a:r>
          </a:p>
        </p:txBody>
      </p:sp>
      <p:pic>
        <p:nvPicPr>
          <p:cNvPr id="2052" name="Picture 4" descr="http://www.chataigneraie.info/s/cc_images/cache_2455721437.JPG?t=143188195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6957" y="1832358"/>
            <a:ext cx="2094968" cy="2819155"/>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369757"/>
            <a:ext cx="8596668" cy="1320800"/>
          </a:xfrm>
        </p:spPr>
        <p:txBody>
          <a:bodyPr/>
          <a:lstStyle/>
          <a:p>
            <a:r>
              <a:rPr lang="fr-FR" b="1" dirty="0">
                <a:effectLst>
                  <a:outerShdw blurRad="38100" dist="38100" dir="2700000" algn="tl">
                    <a:srgbClr val="000000">
                      <a:alpha val="43137"/>
                    </a:srgbClr>
                  </a:outerShdw>
                </a:effectLst>
              </a:rPr>
              <a:t>Association Syndicale des propriétaires de La Châtaigneraie</a:t>
            </a:r>
          </a:p>
        </p:txBody>
      </p:sp>
      <p:sp>
        <p:nvSpPr>
          <p:cNvPr id="3" name="Espace réservé du contenu 2"/>
          <p:cNvSpPr>
            <a:spLocks noGrp="1"/>
          </p:cNvSpPr>
          <p:nvPr>
            <p:ph idx="1"/>
          </p:nvPr>
        </p:nvSpPr>
        <p:spPr>
          <a:xfrm>
            <a:off x="677335" y="2025677"/>
            <a:ext cx="9585252" cy="3911297"/>
          </a:xfrm>
        </p:spPr>
        <p:txBody>
          <a:bodyPr>
            <a:normAutofit/>
          </a:bodyPr>
          <a:lstStyle/>
          <a:p>
            <a:r>
              <a:rPr lang="fr-FR" sz="2400" dirty="0">
                <a:solidFill>
                  <a:schemeClr val="tx1"/>
                </a:solidFill>
              </a:rPr>
              <a:t>Association autorisée par arrêté préfectoral (intérêt public) : 1931 et 2008</a:t>
            </a:r>
          </a:p>
          <a:p>
            <a:r>
              <a:rPr lang="fr-FR" sz="2400" dirty="0">
                <a:solidFill>
                  <a:schemeClr val="tx1"/>
                </a:solidFill>
              </a:rPr>
              <a:t>Régime des collectivités publiques : comptes gérés par le Trésorier Principal et visés par le Préfet des Yvelines</a:t>
            </a:r>
          </a:p>
          <a:p>
            <a:r>
              <a:rPr lang="fr-FR" sz="2400" dirty="0">
                <a:solidFill>
                  <a:schemeClr val="tx1"/>
                </a:solidFill>
              </a:rPr>
              <a:t>Cahier des charges 2008 : gestion des constructions, des clôtures, du boisement et des activités exercées (activités commerciales ou industrielles autorisées ou non</a:t>
            </a:r>
            <a:r>
              <a:rPr lang="fr-FR" sz="2400" dirty="0" smtClean="0">
                <a:solidFill>
                  <a:schemeClr val="tx1"/>
                </a:solidFill>
              </a:rPr>
              <a:t>)</a:t>
            </a:r>
          </a:p>
          <a:p>
            <a:r>
              <a:rPr lang="fr-FR" sz="2400" dirty="0" smtClean="0">
                <a:solidFill>
                  <a:schemeClr val="tx1"/>
                </a:solidFill>
              </a:rPr>
              <a:t>Actions menées</a:t>
            </a:r>
          </a:p>
          <a:p>
            <a:r>
              <a:rPr lang="fr-FR" sz="2400" dirty="0" smtClean="0">
                <a:solidFill>
                  <a:schemeClr val="tx1"/>
                </a:solidFill>
              </a:rPr>
              <a:t>Communications</a:t>
            </a:r>
            <a:endParaRPr lang="fr-FR" sz="2400" dirty="0">
              <a:solidFill>
                <a:schemeClr val="tx1"/>
              </a:solidFill>
            </a:endParaRP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157019" y="579601"/>
            <a:ext cx="4936929" cy="894080"/>
          </a:xfrm>
        </p:spPr>
        <p:txBody>
          <a:bodyPr>
            <a:normAutofit fontScale="90000"/>
          </a:bodyPr>
          <a:lstStyle/>
          <a:p>
            <a:pPr algn="ctr" eaLnBrk="1" hangingPunct="1"/>
            <a:r>
              <a:rPr lang="fr-FR" sz="4000" b="1" dirty="0">
                <a:effectLst>
                  <a:outerShdw blurRad="38100" dist="38100" dir="2700000" algn="tl">
                    <a:srgbClr val="000000">
                      <a:alpha val="43137"/>
                    </a:srgbClr>
                  </a:outerShdw>
                </a:effectLst>
              </a:rPr>
              <a:t>Rapport financier</a:t>
            </a:r>
            <a:r>
              <a:rPr lang="fr-FR" sz="2400" dirty="0"/>
              <a:t/>
            </a:r>
            <a:br>
              <a:rPr lang="fr-FR" sz="2400" dirty="0"/>
            </a:br>
            <a:r>
              <a:rPr lang="fr-FR" sz="2400" dirty="0"/>
              <a:t/>
            </a:r>
            <a:br>
              <a:rPr lang="fr-FR" sz="2400" dirty="0"/>
            </a:br>
            <a:endParaRPr lang="fr-FR" sz="2400" dirty="0"/>
          </a:p>
        </p:txBody>
      </p:sp>
      <p:sp>
        <p:nvSpPr>
          <p:cNvPr id="7171" name="Rectangle 3"/>
          <p:cNvSpPr>
            <a:spLocks noGrp="1" noChangeArrowheads="1"/>
          </p:cNvSpPr>
          <p:nvPr>
            <p:ph type="body" idx="1"/>
          </p:nvPr>
        </p:nvSpPr>
        <p:spPr>
          <a:xfrm>
            <a:off x="1377517" y="4171685"/>
            <a:ext cx="8229600" cy="908101"/>
          </a:xfrm>
        </p:spPr>
        <p:txBody>
          <a:bodyPr>
            <a:normAutofit/>
          </a:bodyPr>
          <a:lstStyle/>
          <a:p>
            <a:pPr algn="ctr" eaLnBrk="1" hangingPunct="1">
              <a:buFont typeface="Wingdings" pitchFamily="2" charset="2"/>
              <a:buNone/>
            </a:pPr>
            <a:r>
              <a:rPr lang="fr-FR" sz="2000" dirty="0"/>
              <a:t>Madame Anne Zimmermann</a:t>
            </a:r>
          </a:p>
          <a:p>
            <a:pPr algn="ctr" eaLnBrk="1" hangingPunct="1">
              <a:buFont typeface="Wingdings" pitchFamily="2" charset="2"/>
              <a:buNone/>
            </a:pPr>
            <a:r>
              <a:rPr lang="fr-FR" sz="2000" i="1" dirty="0"/>
              <a:t>Coordinatrice de la Commission Finances</a:t>
            </a:r>
          </a:p>
        </p:txBody>
      </p:sp>
      <p:sp>
        <p:nvSpPr>
          <p:cNvPr id="4" name="Rectangle 3"/>
          <p:cNvSpPr/>
          <p:nvPr/>
        </p:nvSpPr>
        <p:spPr>
          <a:xfrm>
            <a:off x="1618814" y="5686676"/>
            <a:ext cx="7988303" cy="276999"/>
          </a:xfrm>
          <a:prstGeom prst="rect">
            <a:avLst/>
          </a:prstGeom>
        </p:spPr>
        <p:txBody>
          <a:bodyPr wrap="square">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altLang="fr-FR" sz="1200" b="0" i="1" u="none" strike="noStrike" kern="1200" cap="none" spc="0" normalizeH="0" baseline="0" noProof="0" dirty="0">
                <a:ln>
                  <a:noFill/>
                </a:ln>
                <a:solidFill>
                  <a:prstClr val="black"/>
                </a:solidFill>
                <a:effectLst/>
                <a:uLnTx/>
                <a:uFillTx/>
                <a:latin typeface="Trebuchet MS"/>
                <a:ea typeface="+mn-ea"/>
                <a:cs typeface="+mn-cs"/>
              </a:rPr>
              <a:t>Membres : Jean-Gabriel Joly,</a:t>
            </a:r>
            <a:r>
              <a:rPr kumimoji="0" lang="fr-FR" altLang="fr-FR" sz="1200" b="0" i="1" u="none" strike="noStrike" kern="1200" cap="none" spc="0" normalizeH="0" noProof="0" dirty="0">
                <a:ln>
                  <a:noFill/>
                </a:ln>
                <a:solidFill>
                  <a:prstClr val="black"/>
                </a:solidFill>
                <a:effectLst/>
                <a:uLnTx/>
                <a:uFillTx/>
                <a:latin typeface="Trebuchet MS"/>
                <a:ea typeface="+mn-ea"/>
                <a:cs typeface="+mn-cs"/>
              </a:rPr>
              <a:t> Sylvie </a:t>
            </a:r>
            <a:r>
              <a:rPr kumimoji="0" lang="fr-FR" altLang="fr-FR" sz="1200" b="0" i="1" u="none" strike="noStrike" kern="1200" cap="none" spc="0" normalizeH="0" noProof="0" dirty="0" err="1">
                <a:ln>
                  <a:noFill/>
                </a:ln>
                <a:solidFill>
                  <a:prstClr val="black"/>
                </a:solidFill>
                <a:effectLst/>
                <a:uLnTx/>
                <a:uFillTx/>
                <a:latin typeface="Trebuchet MS"/>
                <a:ea typeface="+mn-ea"/>
                <a:cs typeface="+mn-cs"/>
              </a:rPr>
              <a:t>Chapron-Lapasset</a:t>
            </a:r>
            <a:r>
              <a:rPr kumimoji="0" lang="fr-FR" altLang="fr-FR" sz="1200" b="0" i="1" u="none" strike="noStrike" kern="1200" cap="none" spc="0" normalizeH="0" noProof="0" dirty="0">
                <a:ln>
                  <a:noFill/>
                </a:ln>
                <a:solidFill>
                  <a:prstClr val="black"/>
                </a:solidFill>
                <a:effectLst/>
                <a:uLnTx/>
                <a:uFillTx/>
                <a:latin typeface="Trebuchet MS"/>
                <a:ea typeface="+mn-ea"/>
                <a:cs typeface="+mn-cs"/>
              </a:rPr>
              <a:t>, Anne Zimmermann</a:t>
            </a:r>
            <a:endParaRPr kumimoji="0" lang="fr-FR" altLang="fr-FR" sz="1200" b="0" i="1" u="none" strike="noStrike" kern="1200" cap="none" spc="0" normalizeH="0" baseline="0" noProof="0" dirty="0">
              <a:ln>
                <a:noFill/>
              </a:ln>
              <a:solidFill>
                <a:prstClr val="black"/>
              </a:solidFill>
              <a:effectLst/>
              <a:uLnTx/>
              <a:uFillTx/>
              <a:latin typeface="Trebuchet MS"/>
              <a:ea typeface="+mn-ea"/>
              <a:cs typeface="+mn-cs"/>
            </a:endParaRPr>
          </a:p>
        </p:txBody>
      </p:sp>
      <p:sp>
        <p:nvSpPr>
          <p:cNvPr id="2" name="AutoShape 2" descr="https://www.dynamique-mag.com/wp-content/uploads/6d3e1d04a6540332e1247436547e3d49.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3" name="AutoShape 4" descr="https://www.dynamique-mag.com/wp-content/uploads/6d3e1d04a6540332e1247436547e3d49.jp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054" name="Picture 6" descr="https://www.dynamique-mag.com/wp-content/uploads/6d3e1d04a6540332e1247436547e3d4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4755" y="1872357"/>
            <a:ext cx="2175125" cy="1900652"/>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387917911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extLst/>
          </p:nvPr>
        </p:nvGraphicFramePr>
        <p:xfrm>
          <a:off x="535685" y="1549164"/>
          <a:ext cx="5858564" cy="5181998"/>
        </p:xfrm>
        <a:graphic>
          <a:graphicData uri="http://schemas.openxmlformats.org/drawingml/2006/table">
            <a:tbl>
              <a:tblPr firstRow="1" bandRow="1">
                <a:tableStyleId>{5C22544A-7EE6-4342-B048-85BDC9FD1C3A}</a:tableStyleId>
              </a:tblPr>
              <a:tblGrid>
                <a:gridCol w="3501560">
                  <a:extLst>
                    <a:ext uri="{9D8B030D-6E8A-4147-A177-3AD203B41FA5}">
                      <a16:colId xmlns:a16="http://schemas.microsoft.com/office/drawing/2014/main" val="20000"/>
                    </a:ext>
                  </a:extLst>
                </a:gridCol>
                <a:gridCol w="1178502">
                  <a:extLst>
                    <a:ext uri="{9D8B030D-6E8A-4147-A177-3AD203B41FA5}">
                      <a16:colId xmlns:a16="http://schemas.microsoft.com/office/drawing/2014/main" val="20001"/>
                    </a:ext>
                  </a:extLst>
                </a:gridCol>
                <a:gridCol w="1178502">
                  <a:extLst>
                    <a:ext uri="{9D8B030D-6E8A-4147-A177-3AD203B41FA5}">
                      <a16:colId xmlns:a16="http://schemas.microsoft.com/office/drawing/2014/main" val="20002"/>
                    </a:ext>
                  </a:extLst>
                </a:gridCol>
              </a:tblGrid>
              <a:tr h="676081">
                <a:tc>
                  <a:txBody>
                    <a:bodyPr/>
                    <a:lstStyle/>
                    <a:p>
                      <a:r>
                        <a:rPr lang="fr-FR" sz="1400" dirty="0"/>
                        <a:t>En €</a:t>
                      </a: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fr-FR" sz="1400" i="0" dirty="0"/>
                        <a:t>Réalisé 2024</a:t>
                      </a: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fr-FR" sz="1400" i="0" dirty="0"/>
                        <a:t>Réalisé 2025</a:t>
                      </a: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69718">
                <a:tc>
                  <a:txBody>
                    <a:bodyPr/>
                    <a:lstStyle/>
                    <a:p>
                      <a:r>
                        <a:rPr lang="fr-FR" sz="1400" b="1" dirty="0"/>
                        <a:t>Redevances syndicales</a:t>
                      </a:r>
                    </a:p>
                  </a:txBody>
                  <a:tcPr marL="68580" marR="68580">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400" b="1" dirty="0">
                          <a:solidFill>
                            <a:schemeClr val="tx1"/>
                          </a:solidFill>
                        </a:rPr>
                        <a:t>+20 871,00</a:t>
                      </a:r>
                    </a:p>
                  </a:txBody>
                  <a:tcPr marL="68580" marR="68580">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1"/>
                          </a:solidFill>
                        </a:rPr>
                        <a:t>+ 21 645,00</a:t>
                      </a:r>
                    </a:p>
                  </a:txBody>
                  <a:tcPr marL="68580" marR="68580">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509876">
                <a:tc>
                  <a:txBody>
                    <a:bodyPr/>
                    <a:lstStyle/>
                    <a:p>
                      <a:r>
                        <a:rPr lang="fr-FR" sz="1400" b="1" dirty="0"/>
                        <a:t>Charges courantes</a:t>
                      </a:r>
                    </a:p>
                  </a:txBody>
                  <a:tcPr marL="68580" marR="6858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fr-FR" sz="1400" b="1" dirty="0">
                          <a:solidFill>
                            <a:schemeClr val="tx1"/>
                          </a:solidFill>
                        </a:rPr>
                        <a:t>-</a:t>
                      </a:r>
                      <a:r>
                        <a:rPr lang="fr-FR" sz="1400" b="1" baseline="0" dirty="0">
                          <a:solidFill>
                            <a:schemeClr val="tx1"/>
                          </a:solidFill>
                        </a:rPr>
                        <a:t> 21 761,86</a:t>
                      </a:r>
                      <a:endParaRPr lang="fr-FR" sz="1400" b="1" dirty="0">
                        <a:solidFill>
                          <a:schemeClr val="tx1"/>
                        </a:solidFill>
                      </a:endParaRPr>
                    </a:p>
                  </a:txBody>
                  <a:tcPr marL="68580" marR="6858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fr-FR" sz="1400" b="1" dirty="0">
                          <a:solidFill>
                            <a:schemeClr val="tx1"/>
                          </a:solidFill>
                        </a:rPr>
                        <a:t>- 23 261,91</a:t>
                      </a:r>
                    </a:p>
                  </a:txBody>
                  <a:tcPr marL="68580" marR="6858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469718">
                <a:tc>
                  <a:txBody>
                    <a:bodyPr/>
                    <a:lstStyle/>
                    <a:p>
                      <a:r>
                        <a:rPr lang="fr-FR" sz="1400" b="0" dirty="0"/>
                        <a:t>Fournitures de bureau</a:t>
                      </a: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indent="0" algn="ctr">
                        <a:buFontTx/>
                        <a:buNone/>
                      </a:pPr>
                      <a:r>
                        <a:rPr lang="fr-FR" sz="1400" b="0" dirty="0">
                          <a:solidFill>
                            <a:schemeClr val="tx1"/>
                          </a:solidFill>
                        </a:rPr>
                        <a:t>   -  </a:t>
                      </a:r>
                      <a:r>
                        <a:rPr lang="fr-FR" sz="1400" b="0" baseline="0" dirty="0">
                          <a:solidFill>
                            <a:schemeClr val="tx1"/>
                          </a:solidFill>
                        </a:rPr>
                        <a:t> 721,11</a:t>
                      </a:r>
                      <a:endParaRPr lang="fr-FR" sz="1400" b="0" dirty="0">
                        <a:solidFill>
                          <a:schemeClr val="tx1"/>
                        </a:solidFill>
                      </a:endParaRP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buFontTx/>
                        <a:buChar char="-"/>
                      </a:pPr>
                      <a:r>
                        <a:rPr lang="fr-FR" sz="1400" b="0" dirty="0">
                          <a:solidFill>
                            <a:schemeClr val="tx1"/>
                          </a:solidFill>
                        </a:rPr>
                        <a:t>   624,79</a:t>
                      </a: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469718">
                <a:tc>
                  <a:txBody>
                    <a:bodyPr/>
                    <a:lstStyle/>
                    <a:p>
                      <a:r>
                        <a:rPr lang="fr-FR" sz="1400" b="0" dirty="0"/>
                        <a:t>Services Extérieurs</a:t>
                      </a: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fr-FR" sz="1400" b="0" dirty="0">
                          <a:solidFill>
                            <a:schemeClr val="tx1"/>
                          </a:solidFill>
                        </a:rPr>
                        <a:t>  -</a:t>
                      </a:r>
                      <a:r>
                        <a:rPr lang="fr-FR" sz="1400" b="0" baseline="0" dirty="0">
                          <a:solidFill>
                            <a:schemeClr val="tx1"/>
                          </a:solidFill>
                        </a:rPr>
                        <a:t>  4 144,82</a:t>
                      </a:r>
                      <a:endParaRPr lang="fr-FR" sz="1400" b="0" dirty="0">
                        <a:solidFill>
                          <a:schemeClr val="tx1"/>
                        </a:solidFill>
                      </a:endParaRP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fr-FR" sz="1400" b="0" dirty="0">
                          <a:solidFill>
                            <a:schemeClr val="tx1"/>
                          </a:solidFill>
                        </a:rPr>
                        <a:t>-</a:t>
                      </a:r>
                      <a:r>
                        <a:rPr lang="fr-FR" sz="1400" b="0" baseline="0" dirty="0">
                          <a:solidFill>
                            <a:schemeClr val="tx1"/>
                          </a:solidFill>
                        </a:rPr>
                        <a:t>  4 819,82</a:t>
                      </a:r>
                      <a:endParaRPr lang="fr-FR" sz="1400" b="0" dirty="0">
                        <a:solidFill>
                          <a:schemeClr val="tx1"/>
                        </a:solidFill>
                      </a:endParaRP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4"/>
                  </a:ext>
                </a:extLst>
              </a:tr>
              <a:tr h="323790">
                <a:tc>
                  <a:txBody>
                    <a:bodyPr/>
                    <a:lstStyle/>
                    <a:p>
                      <a:r>
                        <a:rPr lang="fr-FR" sz="1400" b="0" dirty="0"/>
                        <a:t>Frais de personnel</a:t>
                      </a: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fr-FR" sz="1400" b="0" dirty="0">
                          <a:solidFill>
                            <a:schemeClr val="tx1"/>
                          </a:solidFill>
                        </a:rPr>
                        <a:t>-  16 895</a:t>
                      </a:r>
                      <a:r>
                        <a:rPr lang="fr-FR" sz="1400" b="0" baseline="0" dirty="0">
                          <a:solidFill>
                            <a:schemeClr val="tx1"/>
                          </a:solidFill>
                        </a:rPr>
                        <a:t>,93</a:t>
                      </a:r>
                      <a:endParaRPr lang="fr-FR" sz="1400" b="0" dirty="0">
                        <a:solidFill>
                          <a:schemeClr val="tx1"/>
                        </a:solidFill>
                      </a:endParaRP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fr-FR" sz="1400" b="0" dirty="0">
                          <a:solidFill>
                            <a:schemeClr val="tx1"/>
                          </a:solidFill>
                        </a:rPr>
                        <a:t>-17 817,30</a:t>
                      </a: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5"/>
                  </a:ext>
                </a:extLst>
              </a:tr>
              <a:tr h="323790">
                <a:tc>
                  <a:txBody>
                    <a:bodyPr/>
                    <a:lstStyle/>
                    <a:p>
                      <a:endParaRPr lang="fr-FR" sz="1400" b="0" i="1" dirty="0"/>
                    </a:p>
                  </a:txBody>
                  <a:tcPr marL="68580" marR="6858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Tx/>
                        <a:buNone/>
                      </a:pPr>
                      <a:endParaRPr lang="fr-FR" sz="1400" b="0" i="1" dirty="0">
                        <a:solidFill>
                          <a:schemeClr val="tx1"/>
                        </a:solidFill>
                      </a:endParaRPr>
                    </a:p>
                  </a:txBody>
                  <a:tcPr marL="68580" marR="6858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Tx/>
                        <a:buNone/>
                      </a:pPr>
                      <a:endParaRPr lang="fr-FR" sz="1400" b="0" i="1" dirty="0">
                        <a:solidFill>
                          <a:srgbClr val="FF0000"/>
                        </a:solidFill>
                      </a:endParaRPr>
                    </a:p>
                  </a:txBody>
                  <a:tcPr marL="68580" marR="6858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6"/>
                  </a:ext>
                </a:extLst>
              </a:tr>
              <a:tr h="323790">
                <a:tc>
                  <a:txBody>
                    <a:bodyPr/>
                    <a:lstStyle/>
                    <a:p>
                      <a:r>
                        <a:rPr lang="fr-FR" sz="1400" b="1" dirty="0"/>
                        <a:t>Autres</a:t>
                      </a:r>
                      <a:r>
                        <a:rPr lang="fr-FR" sz="1400" b="1" baseline="0" dirty="0"/>
                        <a:t> charges</a:t>
                      </a:r>
                      <a:endParaRPr lang="fr-FR" sz="1400" b="1" dirty="0"/>
                    </a:p>
                  </a:txBody>
                  <a:tcPr marL="68580" marR="6858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Tx/>
                        <a:buNone/>
                      </a:pPr>
                      <a:r>
                        <a:rPr lang="fr-FR" sz="1400" b="1" dirty="0">
                          <a:solidFill>
                            <a:schemeClr val="tx1"/>
                          </a:solidFill>
                        </a:rPr>
                        <a:t>   -   346,00</a:t>
                      </a:r>
                    </a:p>
                  </a:txBody>
                  <a:tcPr marL="68580" marR="6858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Tx/>
                        <a:buNone/>
                      </a:pPr>
                      <a:r>
                        <a:rPr lang="fr-FR" sz="1400" b="1" dirty="0">
                          <a:solidFill>
                            <a:schemeClr val="tx1"/>
                          </a:solidFill>
                        </a:rPr>
                        <a:t>-</a:t>
                      </a:r>
                      <a:r>
                        <a:rPr lang="fr-FR" sz="1400" b="1" baseline="0" dirty="0">
                          <a:solidFill>
                            <a:schemeClr val="tx1"/>
                          </a:solidFill>
                        </a:rPr>
                        <a:t> </a:t>
                      </a:r>
                      <a:r>
                        <a:rPr lang="fr-FR" sz="1400" b="1" dirty="0">
                          <a:solidFill>
                            <a:schemeClr val="tx1"/>
                          </a:solidFill>
                        </a:rPr>
                        <a:t>    13,00</a:t>
                      </a:r>
                    </a:p>
                  </a:txBody>
                  <a:tcPr marL="68580" marR="6858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7"/>
                  </a:ext>
                </a:extLst>
              </a:tr>
              <a:tr h="469718">
                <a:tc>
                  <a:txBody>
                    <a:bodyPr/>
                    <a:lstStyle/>
                    <a:p>
                      <a:r>
                        <a:rPr lang="fr-FR" sz="1400" b="1" dirty="0"/>
                        <a:t>Résultat</a:t>
                      </a:r>
                      <a:r>
                        <a:rPr lang="fr-FR" sz="1400" b="1" baseline="0" dirty="0"/>
                        <a:t> de l’exercice</a:t>
                      </a:r>
                      <a:endParaRPr lang="fr-FR" sz="1400" b="1" dirty="0"/>
                    </a:p>
                  </a:txBody>
                  <a:tcPr marL="68580" marR="6858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400" b="1" dirty="0">
                          <a:solidFill>
                            <a:schemeClr val="tx1"/>
                          </a:solidFill>
                        </a:rPr>
                        <a:t> -</a:t>
                      </a:r>
                      <a:r>
                        <a:rPr lang="fr-FR" sz="1400" b="1" baseline="0" dirty="0">
                          <a:solidFill>
                            <a:schemeClr val="tx1"/>
                          </a:solidFill>
                        </a:rPr>
                        <a:t>  1 236,86</a:t>
                      </a:r>
                      <a:endParaRPr lang="fr-FR" sz="1400" b="1" dirty="0">
                        <a:solidFill>
                          <a:schemeClr val="tx1"/>
                        </a:solidFill>
                      </a:endParaRPr>
                    </a:p>
                  </a:txBody>
                  <a:tcPr marL="68580" marR="6858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400" b="1" dirty="0">
                          <a:solidFill>
                            <a:schemeClr val="tx1"/>
                          </a:solidFill>
                        </a:rPr>
                        <a:t>-</a:t>
                      </a:r>
                      <a:r>
                        <a:rPr lang="fr-FR" sz="1400" b="1" baseline="0" dirty="0">
                          <a:solidFill>
                            <a:schemeClr val="tx1"/>
                          </a:solidFill>
                        </a:rPr>
                        <a:t>   1 629</a:t>
                      </a:r>
                      <a:r>
                        <a:rPr lang="fr-FR" sz="1400" b="1" dirty="0">
                          <a:solidFill>
                            <a:schemeClr val="tx1"/>
                          </a:solidFill>
                        </a:rPr>
                        <a:t>,91</a:t>
                      </a:r>
                    </a:p>
                  </a:txBody>
                  <a:tcPr marL="68580" marR="6858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8"/>
                  </a:ext>
                </a:extLst>
              </a:tr>
              <a:tr h="469718">
                <a:tc>
                  <a:txBody>
                    <a:bodyPr/>
                    <a:lstStyle/>
                    <a:p>
                      <a:r>
                        <a:rPr lang="fr-FR" sz="1400" b="1" baseline="0" dirty="0"/>
                        <a:t>Réserves en début d’exercice</a:t>
                      </a:r>
                    </a:p>
                  </a:txBody>
                  <a:tcPr marL="68580" marR="6858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400" b="1" dirty="0">
                          <a:solidFill>
                            <a:schemeClr val="tx1"/>
                          </a:solidFill>
                        </a:rPr>
                        <a:t>+13 094,55</a:t>
                      </a:r>
                    </a:p>
                  </a:txBody>
                  <a:tcPr marL="68580" marR="6858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400" b="1" dirty="0">
                          <a:solidFill>
                            <a:schemeClr val="tx1"/>
                          </a:solidFill>
                        </a:rPr>
                        <a:t>+11 857</a:t>
                      </a:r>
                      <a:r>
                        <a:rPr lang="fr-FR" sz="1400" b="1" baseline="0" dirty="0">
                          <a:solidFill>
                            <a:schemeClr val="tx1"/>
                          </a:solidFill>
                        </a:rPr>
                        <a:t>,69</a:t>
                      </a:r>
                      <a:endParaRPr lang="fr-FR" sz="1400" b="1" dirty="0">
                        <a:solidFill>
                          <a:schemeClr val="tx1"/>
                        </a:solidFill>
                      </a:endParaRPr>
                    </a:p>
                  </a:txBody>
                  <a:tcPr marL="68580" marR="6858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9"/>
                  </a:ext>
                </a:extLst>
              </a:tr>
              <a:tr h="6760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dirty="0"/>
                        <a:t>Réserves</a:t>
                      </a:r>
                      <a:r>
                        <a:rPr lang="fr-FR" sz="1400" b="1" baseline="0" dirty="0"/>
                        <a:t> en fin d’exercice </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0" i="1" dirty="0"/>
                        <a:t>« Charges exceptionnelles »</a:t>
                      </a:r>
                      <a:endParaRPr lang="fr-FR" sz="1400" b="1" dirty="0"/>
                    </a:p>
                  </a:txBody>
                  <a:tcPr marL="68580" marR="68580">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400" b="1" dirty="0">
                          <a:solidFill>
                            <a:schemeClr val="tx1"/>
                          </a:solidFill>
                        </a:rPr>
                        <a:t>+11 857</a:t>
                      </a:r>
                      <a:r>
                        <a:rPr lang="fr-FR" sz="1400" b="1" baseline="0" dirty="0">
                          <a:solidFill>
                            <a:schemeClr val="tx1"/>
                          </a:solidFill>
                        </a:rPr>
                        <a:t>,69</a:t>
                      </a:r>
                      <a:endParaRPr lang="fr-FR" sz="1400" b="1" dirty="0">
                        <a:solidFill>
                          <a:schemeClr val="tx1"/>
                        </a:solidFill>
                      </a:endParaRPr>
                    </a:p>
                  </a:txBody>
                  <a:tcPr marL="68580" marR="6858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400" b="1" dirty="0">
                          <a:solidFill>
                            <a:schemeClr val="tx1"/>
                          </a:solidFill>
                        </a:rPr>
                        <a:t>+10 227,7</a:t>
                      </a:r>
                    </a:p>
                    <a:p>
                      <a:pPr algn="ctr"/>
                      <a:endParaRPr lang="fr-FR" sz="1400" b="1" dirty="0">
                        <a:solidFill>
                          <a:srgbClr val="FF0000"/>
                        </a:solidFill>
                      </a:endParaRPr>
                    </a:p>
                  </a:txBody>
                  <a:tcPr marL="68580" marR="6858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10"/>
                  </a:ext>
                </a:extLst>
              </a:tr>
            </a:tbl>
          </a:graphicData>
        </a:graphic>
      </p:graphicFrame>
      <p:sp>
        <p:nvSpPr>
          <p:cNvPr id="5" name="Espace réservé du contenu 2"/>
          <p:cNvSpPr>
            <a:spLocks noGrp="1"/>
          </p:cNvSpPr>
          <p:nvPr>
            <p:ph idx="1"/>
          </p:nvPr>
        </p:nvSpPr>
        <p:spPr>
          <a:xfrm>
            <a:off x="6031817" y="2998431"/>
            <a:ext cx="4325253" cy="3020533"/>
          </a:xfrm>
        </p:spPr>
        <p:txBody>
          <a:bodyPr>
            <a:normAutofit/>
          </a:bodyPr>
          <a:lstStyle/>
          <a:p>
            <a:pPr marL="457200" lvl="1" indent="0">
              <a:buNone/>
            </a:pPr>
            <a:r>
              <a:rPr lang="fr-FR" sz="1050" dirty="0">
                <a:sym typeface="Wingdings" panose="05000000000000000000" pitchFamily="2" charset="2"/>
              </a:rPr>
              <a:t/>
            </a:r>
            <a:br>
              <a:rPr lang="fr-FR" sz="1050" dirty="0">
                <a:sym typeface="Wingdings" panose="05000000000000000000" pitchFamily="2" charset="2"/>
              </a:rPr>
            </a:br>
            <a:r>
              <a:rPr lang="fr-FR" sz="1050" dirty="0">
                <a:sym typeface="Wingdings" panose="05000000000000000000" pitchFamily="2" charset="2"/>
              </a:rPr>
              <a:t/>
            </a:r>
            <a:br>
              <a:rPr lang="fr-FR" sz="1050" dirty="0">
                <a:sym typeface="Wingdings" panose="05000000000000000000" pitchFamily="2" charset="2"/>
              </a:rPr>
            </a:br>
            <a:endParaRPr lang="fr-FR" sz="1050" dirty="0">
              <a:sym typeface="Wingdings" panose="05000000000000000000" pitchFamily="2" charset="2"/>
            </a:endParaRPr>
          </a:p>
        </p:txBody>
      </p:sp>
      <p:sp>
        <p:nvSpPr>
          <p:cNvPr id="8" name="Titre 1"/>
          <p:cNvSpPr txBox="1">
            <a:spLocks/>
          </p:cNvSpPr>
          <p:nvPr/>
        </p:nvSpPr>
        <p:spPr>
          <a:xfrm>
            <a:off x="3681465" y="179500"/>
            <a:ext cx="5299250" cy="808382"/>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fr-FR" sz="3600" b="1" i="0" u="none" strike="noStrike" kern="1200" cap="none" spc="0" normalizeH="0" baseline="0" noProof="0" dirty="0">
              <a:ln>
                <a:noFill/>
              </a:ln>
              <a:solidFill>
                <a:srgbClr val="90C226"/>
              </a:solidFill>
              <a:effectLst/>
              <a:uLnTx/>
              <a:uFillTx/>
              <a:latin typeface="Trebuchet MS"/>
              <a:ea typeface="+mj-ea"/>
              <a:cs typeface="+mj-cs"/>
            </a:endParaRPr>
          </a:p>
        </p:txBody>
      </p:sp>
      <p:sp>
        <p:nvSpPr>
          <p:cNvPr id="7" name="Espace réservé du contenu 2"/>
          <p:cNvSpPr txBox="1">
            <a:spLocks/>
          </p:cNvSpPr>
          <p:nvPr/>
        </p:nvSpPr>
        <p:spPr>
          <a:xfrm>
            <a:off x="5893652" y="3607266"/>
            <a:ext cx="4325253" cy="239160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r>
              <a:rPr lang="fr-FR" sz="1400" dirty="0">
                <a:sym typeface="Wingdings" panose="05000000000000000000" pitchFamily="2" charset="2"/>
              </a:rPr>
              <a:t>Dépenses en hausse de 6,9%</a:t>
            </a:r>
            <a:r>
              <a:rPr lang="fr-FR" sz="1400" dirty="0">
                <a:solidFill>
                  <a:srgbClr val="FF0000"/>
                </a:solidFill>
                <a:sym typeface="Wingdings" panose="05000000000000000000" pitchFamily="2" charset="2"/>
              </a:rPr>
              <a:t> </a:t>
            </a:r>
            <a:r>
              <a:rPr lang="fr-FR" sz="1400" dirty="0">
                <a:solidFill>
                  <a:schemeClr val="tx1"/>
                </a:solidFill>
                <a:sym typeface="Wingdings" panose="05000000000000000000" pitchFamily="2" charset="2"/>
              </a:rPr>
              <a:t>vs 2024: achat d’un certificat électronique pour la communication avec la Préfecture</a:t>
            </a:r>
            <a:r>
              <a:rPr lang="fr-FR" sz="1400" dirty="0">
                <a:sym typeface="Wingdings" panose="05000000000000000000" pitchFamily="2" charset="2"/>
              </a:rPr>
              <a:t>; les frais d’AG demeurent élevés et le travail de secrétariat est soutenu (augmentation de son taux horaire et de son indemnité de sujétion et octroi de primes exonérées de charges sociales allouées à la secrétaire).</a:t>
            </a:r>
          </a:p>
          <a:p>
            <a:pPr lvl="1"/>
            <a:endParaRPr lang="fr-FR" sz="1400" dirty="0">
              <a:sym typeface="Wingdings" panose="05000000000000000000" pitchFamily="2" charset="2"/>
            </a:endParaRPr>
          </a:p>
        </p:txBody>
      </p:sp>
      <p:sp>
        <p:nvSpPr>
          <p:cNvPr id="3" name="Accolade fermante 2"/>
          <p:cNvSpPr/>
          <p:nvPr/>
        </p:nvSpPr>
        <p:spPr>
          <a:xfrm>
            <a:off x="6172982" y="3145134"/>
            <a:ext cx="268014" cy="1256044"/>
          </a:xfrm>
          <a:prstGeom prst="rightBrace">
            <a:avLst/>
          </a:prstGeom>
          <a:noFill/>
          <a:ln>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b="1" dirty="0"/>
          </a:p>
        </p:txBody>
      </p:sp>
      <p:sp>
        <p:nvSpPr>
          <p:cNvPr id="4" name="Titre 3"/>
          <p:cNvSpPr>
            <a:spLocks noGrp="1"/>
          </p:cNvSpPr>
          <p:nvPr>
            <p:ph type="title"/>
          </p:nvPr>
        </p:nvSpPr>
        <p:spPr>
          <a:xfrm>
            <a:off x="464270" y="337531"/>
            <a:ext cx="8596668" cy="1320800"/>
          </a:xfrm>
        </p:spPr>
        <p:txBody>
          <a:bodyPr/>
          <a:lstStyle/>
          <a:p>
            <a:r>
              <a:rPr lang="fr-FR" b="1" dirty="0">
                <a:solidFill>
                  <a:srgbClr val="90C226"/>
                </a:solidFill>
              </a:rPr>
              <a:t>Faits marquants 2025</a:t>
            </a:r>
            <a:endParaRPr lang="fr-FR" dirty="0"/>
          </a:p>
        </p:txBody>
      </p:sp>
      <p:pic>
        <p:nvPicPr>
          <p:cNvPr id="9" name="Imag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7190332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2945314" y="134873"/>
            <a:ext cx="6383744" cy="808382"/>
          </a:xfrm>
          <a:prstGeom prst="rect">
            <a:avLst/>
          </a:prstGeom>
        </p:spPr>
        <p:txBody>
          <a:bodyPr vert="horz" lIns="91440" tIns="45720" rIns="91440" bIns="45720" rtlCol="0" anchor="t">
            <a:normAutofit fontScale="925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sz="3600" b="1" i="0" u="none" strike="noStrike" kern="1200" cap="none" spc="0" normalizeH="0" baseline="0" noProof="0" dirty="0">
                <a:ln>
                  <a:noFill/>
                </a:ln>
                <a:solidFill>
                  <a:srgbClr val="90C226"/>
                </a:solidFill>
                <a:effectLst/>
                <a:uLnTx/>
                <a:uFillTx/>
                <a:latin typeface="Trebuchet MS"/>
                <a:ea typeface="+mj-ea"/>
                <a:cs typeface="+mj-cs"/>
              </a:rPr>
              <a:t>Faits marquants Budget 2026</a:t>
            </a:r>
            <a:endParaRPr kumimoji="0" lang="fr-FR" sz="3600" b="1" i="0" u="none" strike="noStrike" kern="1200" cap="none" spc="0" normalizeH="0" baseline="0" noProof="0" dirty="0">
              <a:ln>
                <a:noFill/>
              </a:ln>
              <a:solidFill>
                <a:srgbClr val="FF0000"/>
              </a:solidFill>
              <a:effectLst/>
              <a:uLnTx/>
              <a:uFillTx/>
              <a:latin typeface="Trebuchet MS"/>
              <a:ea typeface="+mj-ea"/>
              <a:cs typeface="+mj-cs"/>
            </a:endParaRPr>
          </a:p>
        </p:txBody>
      </p:sp>
      <p:sp>
        <p:nvSpPr>
          <p:cNvPr id="6" name="Espace réservé du contenu 2"/>
          <p:cNvSpPr txBox="1">
            <a:spLocks/>
          </p:cNvSpPr>
          <p:nvPr/>
        </p:nvSpPr>
        <p:spPr>
          <a:xfrm>
            <a:off x="4018702" y="2487347"/>
            <a:ext cx="6095692" cy="195635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457200" marR="0" lvl="1"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endParaRPr kumimoji="0" lang="fr-FR" sz="1800" b="0" i="0" u="none" strike="noStrike" kern="1200" cap="none" spc="0" normalizeH="0" baseline="0" noProof="0" dirty="0">
              <a:ln>
                <a:noFill/>
              </a:ln>
              <a:solidFill>
                <a:prstClr val="black">
                  <a:lumMod val="75000"/>
                  <a:lumOff val="25000"/>
                </a:prstClr>
              </a:solidFill>
              <a:effectLst/>
              <a:uLnTx/>
              <a:uFillTx/>
              <a:latin typeface="Trebuchet MS"/>
              <a:ea typeface="+mn-ea"/>
              <a:cs typeface="+mn-cs"/>
            </a:endParaRPr>
          </a:p>
        </p:txBody>
      </p:sp>
      <p:sp>
        <p:nvSpPr>
          <p:cNvPr id="11" name="Titre 1"/>
          <p:cNvSpPr>
            <a:spLocks noGrp="1"/>
          </p:cNvSpPr>
          <p:nvPr>
            <p:ph type="title"/>
          </p:nvPr>
        </p:nvSpPr>
        <p:spPr>
          <a:xfrm>
            <a:off x="544900" y="3361096"/>
            <a:ext cx="3633409" cy="726831"/>
          </a:xfrm>
        </p:spPr>
        <p:txBody>
          <a:bodyPr>
            <a:normAutofit/>
          </a:bodyPr>
          <a:lstStyle/>
          <a:p>
            <a:r>
              <a:rPr lang="fr-FR" sz="2800" i="1" dirty="0"/>
              <a:t>Taxe syndicale 2026</a:t>
            </a:r>
          </a:p>
        </p:txBody>
      </p:sp>
      <p:sp>
        <p:nvSpPr>
          <p:cNvPr id="12" name="Espace réservé du contenu 2"/>
          <p:cNvSpPr>
            <a:spLocks noGrp="1"/>
          </p:cNvSpPr>
          <p:nvPr>
            <p:ph idx="1"/>
          </p:nvPr>
        </p:nvSpPr>
        <p:spPr>
          <a:xfrm>
            <a:off x="579362" y="3799547"/>
            <a:ext cx="7762780" cy="576760"/>
          </a:xfrm>
        </p:spPr>
        <p:txBody>
          <a:bodyPr>
            <a:normAutofit fontScale="25000" lnSpcReduction="20000"/>
          </a:bodyPr>
          <a:lstStyle/>
          <a:p>
            <a:r>
              <a:rPr lang="fr-FR" sz="5600" dirty="0"/>
              <a:t>Augmentation de la taxe syndicale</a:t>
            </a:r>
          </a:p>
          <a:p>
            <a:r>
              <a:rPr lang="fr-FR" sz="5600" dirty="0"/>
              <a:t>Passage du coefficient de 0,059 €/m² à 0,062 €/m² </a:t>
            </a:r>
            <a:endParaRPr lang="fr-FR" sz="2800" dirty="0"/>
          </a:p>
          <a:p>
            <a:endParaRPr lang="fr-FR" sz="2800" dirty="0"/>
          </a:p>
        </p:txBody>
      </p:sp>
      <p:graphicFrame>
        <p:nvGraphicFramePr>
          <p:cNvPr id="14" name="Tableau 13">
            <a:extLst>
              <a:ext uri="{FF2B5EF4-FFF2-40B4-BE49-F238E27FC236}">
                <a16:creationId xmlns:a16="http://schemas.microsoft.com/office/drawing/2014/main" id="{3048A1C8-131E-409A-98B0-D097F1F6F5AF}"/>
              </a:ext>
            </a:extLst>
          </p:cNvPr>
          <p:cNvGraphicFramePr>
            <a:graphicFrameLocks noGrp="1"/>
          </p:cNvGraphicFramePr>
          <p:nvPr>
            <p:extLst/>
          </p:nvPr>
        </p:nvGraphicFramePr>
        <p:xfrm>
          <a:off x="3675056" y="4377354"/>
          <a:ext cx="3051208" cy="2021546"/>
        </p:xfrm>
        <a:graphic>
          <a:graphicData uri="http://schemas.openxmlformats.org/drawingml/2006/table">
            <a:tbl>
              <a:tblPr firstRow="1" bandRow="1">
                <a:tableStyleId>{5C22544A-7EE6-4342-B048-85BDC9FD1C3A}</a:tableStyleId>
              </a:tblPr>
              <a:tblGrid>
                <a:gridCol w="1525604">
                  <a:extLst>
                    <a:ext uri="{9D8B030D-6E8A-4147-A177-3AD203B41FA5}">
                      <a16:colId xmlns:a16="http://schemas.microsoft.com/office/drawing/2014/main" val="1090655029"/>
                    </a:ext>
                  </a:extLst>
                </a:gridCol>
                <a:gridCol w="1525604">
                  <a:extLst>
                    <a:ext uri="{9D8B030D-6E8A-4147-A177-3AD203B41FA5}">
                      <a16:colId xmlns:a16="http://schemas.microsoft.com/office/drawing/2014/main" val="2558433692"/>
                    </a:ext>
                  </a:extLst>
                </a:gridCol>
              </a:tblGrid>
              <a:tr h="832826">
                <a:tc>
                  <a:txBody>
                    <a:bodyPr/>
                    <a:lstStyle/>
                    <a:p>
                      <a:pPr algn="ctr"/>
                      <a:r>
                        <a:rPr lang="fr-FR" sz="2000" i="0" dirty="0"/>
                        <a:t>Surface du terrain</a:t>
                      </a: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fr-FR" sz="2000" i="0" dirty="0"/>
                        <a:t>Taxe  2026 </a:t>
                      </a:r>
                      <a:r>
                        <a:rPr lang="fr-FR" sz="1800" i="0" dirty="0"/>
                        <a:t>(0,062€/</a:t>
                      </a:r>
                      <a:r>
                        <a:rPr lang="fr-FR" sz="1800" dirty="0"/>
                        <a:t>m²)</a:t>
                      </a:r>
                      <a:endParaRPr lang="fr-FR" sz="1800" i="0" dirty="0"/>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9647001"/>
                  </a:ext>
                </a:extLst>
              </a:tr>
              <a:tr h="349423">
                <a:tc>
                  <a:txBody>
                    <a:bodyPr/>
                    <a:lstStyle/>
                    <a:p>
                      <a:pPr algn="ctr"/>
                      <a:r>
                        <a:rPr lang="fr-FR" sz="2000" b="0" dirty="0"/>
                        <a:t>370 m²</a:t>
                      </a:r>
                    </a:p>
                  </a:txBody>
                  <a:tcPr marL="68580" marR="68580">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2000" b="0" dirty="0">
                          <a:solidFill>
                            <a:schemeClr val="tx1"/>
                          </a:solidFill>
                        </a:rPr>
                        <a:t>23</a:t>
                      </a:r>
                      <a:r>
                        <a:rPr lang="fr-FR" sz="2000" b="0" baseline="0" dirty="0">
                          <a:solidFill>
                            <a:schemeClr val="tx1"/>
                          </a:solidFill>
                        </a:rPr>
                        <a:t> €</a:t>
                      </a:r>
                      <a:endParaRPr lang="fr-FR" sz="2000" b="0" dirty="0">
                        <a:solidFill>
                          <a:schemeClr val="tx1"/>
                        </a:solidFill>
                      </a:endParaRPr>
                    </a:p>
                  </a:txBody>
                  <a:tcPr marL="68580" marR="68580">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6544478"/>
                  </a:ext>
                </a:extLst>
              </a:tr>
              <a:tr h="349423">
                <a:tc>
                  <a:txBody>
                    <a:bodyPr/>
                    <a:lstStyle/>
                    <a:p>
                      <a:pPr algn="ctr"/>
                      <a:r>
                        <a:rPr lang="fr-FR" sz="2000" b="0" dirty="0"/>
                        <a:t>675 m²</a:t>
                      </a: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fr-FR" sz="2000" b="0" dirty="0">
                          <a:solidFill>
                            <a:schemeClr val="tx1"/>
                          </a:solidFill>
                        </a:rPr>
                        <a:t>42 €</a:t>
                      </a: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04705214"/>
                  </a:ext>
                </a:extLst>
              </a:tr>
              <a:tr h="349423">
                <a:tc>
                  <a:txBody>
                    <a:bodyPr/>
                    <a:lstStyle/>
                    <a:p>
                      <a:pPr algn="ctr"/>
                      <a:r>
                        <a:rPr lang="fr-FR" sz="2000" b="0" dirty="0"/>
                        <a:t>1 200 m²</a:t>
                      </a: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fr-FR" sz="2000" b="0" dirty="0">
                          <a:solidFill>
                            <a:schemeClr val="tx1"/>
                          </a:solidFill>
                        </a:rPr>
                        <a:t>74 €</a:t>
                      </a: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22692913"/>
                  </a:ext>
                </a:extLst>
              </a:tr>
            </a:tbl>
          </a:graphicData>
        </a:graphic>
      </p:graphicFrame>
      <p:sp>
        <p:nvSpPr>
          <p:cNvPr id="9" name="Espace réservé du contenu 2"/>
          <p:cNvSpPr txBox="1">
            <a:spLocks/>
          </p:cNvSpPr>
          <p:nvPr/>
        </p:nvSpPr>
        <p:spPr>
          <a:xfrm>
            <a:off x="76200" y="997399"/>
            <a:ext cx="8766349" cy="2144388"/>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800100" lvl="1" indent="-342900">
              <a:buAutoNum type="arabicParenR"/>
            </a:pPr>
            <a:r>
              <a:rPr lang="fr-FR" sz="1800" dirty="0">
                <a:solidFill>
                  <a:schemeClr val="tx1"/>
                </a:solidFill>
              </a:rPr>
              <a:t>Augmentation de </a:t>
            </a:r>
            <a:r>
              <a:rPr lang="fr-FR" sz="1800" dirty="0" smtClean="0">
                <a:solidFill>
                  <a:schemeClr val="tx1"/>
                </a:solidFill>
              </a:rPr>
              <a:t>4,9% </a:t>
            </a:r>
            <a:r>
              <a:rPr lang="fr-FR" sz="1800" dirty="0" smtClean="0">
                <a:solidFill>
                  <a:schemeClr val="tx1"/>
                </a:solidFill>
              </a:rPr>
              <a:t>de </a:t>
            </a:r>
            <a:r>
              <a:rPr lang="fr-FR" sz="1800" dirty="0">
                <a:solidFill>
                  <a:schemeClr val="tx1"/>
                </a:solidFill>
              </a:rPr>
              <a:t>la redevance soit + 0,003 € par m²</a:t>
            </a:r>
          </a:p>
          <a:p>
            <a:pPr marL="800100" lvl="1" indent="-342900">
              <a:buAutoNum type="arabicParenR"/>
            </a:pPr>
            <a:r>
              <a:rPr lang="fr-FR" sz="1800" dirty="0">
                <a:solidFill>
                  <a:schemeClr val="tx1"/>
                </a:solidFill>
              </a:rPr>
              <a:t>Réalisation des missions de l’Association </a:t>
            </a:r>
            <a:r>
              <a:rPr lang="fr-FR" sz="1800" dirty="0">
                <a:solidFill>
                  <a:schemeClr val="tx1"/>
                </a:solidFill>
                <a:sym typeface="Wingdings" panose="05000000000000000000" pitchFamily="2" charset="2"/>
              </a:rPr>
              <a:t>grâce à l’</a:t>
            </a:r>
            <a:r>
              <a:rPr lang="fr-FR" sz="1800" dirty="0">
                <a:solidFill>
                  <a:schemeClr val="tx1"/>
                </a:solidFill>
              </a:rPr>
              <a:t>action de notre secrétaire  </a:t>
            </a:r>
            <a:r>
              <a:rPr lang="fr-FR" sz="1800" dirty="0">
                <a:solidFill>
                  <a:schemeClr val="tx1"/>
                </a:solidFill>
                <a:sym typeface="Wingdings" panose="05000000000000000000" pitchFamily="2" charset="2"/>
              </a:rPr>
              <a:t> augmentation de son taux horaire </a:t>
            </a:r>
            <a:r>
              <a:rPr lang="fr-FR" sz="1800" dirty="0" smtClean="0">
                <a:solidFill>
                  <a:schemeClr val="tx1"/>
                </a:solidFill>
                <a:sym typeface="Wingdings" panose="05000000000000000000" pitchFamily="2" charset="2"/>
              </a:rPr>
              <a:t>de </a:t>
            </a:r>
            <a:r>
              <a:rPr lang="fr-FR" sz="1800" dirty="0">
                <a:solidFill>
                  <a:schemeClr val="tx1"/>
                </a:solidFill>
                <a:sym typeface="Wingdings" panose="05000000000000000000" pitchFamily="2" charset="2"/>
              </a:rPr>
              <a:t>2,7% pour tenir compte de l’inflation et allocation d’une prime exonérée de charges sociales de 750 €</a:t>
            </a:r>
            <a:endParaRPr lang="fr-FR" sz="1800" dirty="0">
              <a:solidFill>
                <a:schemeClr val="tx1"/>
              </a:solidFill>
            </a:endParaRPr>
          </a:p>
          <a:p>
            <a:pPr marL="800100" lvl="1" indent="-342900">
              <a:buAutoNum type="arabicParenR"/>
            </a:pPr>
            <a:r>
              <a:rPr lang="fr-FR" sz="1800" dirty="0">
                <a:solidFill>
                  <a:schemeClr val="tx1"/>
                </a:solidFill>
              </a:rPr>
              <a:t>Soutenir les initiatives et actions pour améliorer et renforcer la convivialité de notre quartier</a:t>
            </a:r>
          </a:p>
          <a:p>
            <a:pPr marL="800100" lvl="1" indent="-342900">
              <a:buAutoNum type="arabicParenR"/>
            </a:pPr>
            <a:r>
              <a:rPr lang="fr-FR" sz="1800" dirty="0">
                <a:solidFill>
                  <a:schemeClr val="tx1"/>
                </a:solidFill>
                <a:sym typeface="Wingdings" panose="05000000000000000000" pitchFamily="2" charset="2"/>
              </a:rPr>
              <a:t>Budget tenant compte des contraintes d’une « collectivité publique »  à savoir qu’en cas d’imprévu, impossibilité de dépasser des lignes budgétaires.</a:t>
            </a:r>
          </a:p>
          <a:p>
            <a:pPr marL="457200" lvl="1" indent="0">
              <a:buNone/>
            </a:pPr>
            <a:endParaRPr lang="fr-FR" sz="1800" dirty="0">
              <a:solidFill>
                <a:schemeClr val="tx1"/>
              </a:solidFill>
            </a:endParaRPr>
          </a:p>
          <a:p>
            <a:pPr marL="457200" lvl="1" indent="0">
              <a:buNone/>
            </a:pPr>
            <a:endParaRPr lang="fr-FR" sz="1800" dirty="0"/>
          </a:p>
        </p:txBody>
      </p:sp>
      <p:pic>
        <p:nvPicPr>
          <p:cNvPr id="13" name="Imag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27839589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6523" y="278296"/>
            <a:ext cx="8596668" cy="768626"/>
          </a:xfrm>
        </p:spPr>
        <p:txBody>
          <a:bodyPr/>
          <a:lstStyle/>
          <a:p>
            <a:r>
              <a:rPr lang="fr-FR" b="1" dirty="0"/>
              <a:t>Comptes 2025 et Budget 2026</a:t>
            </a:r>
          </a:p>
        </p:txBody>
      </p:sp>
      <p:graphicFrame>
        <p:nvGraphicFramePr>
          <p:cNvPr id="6" name="Tableau 5"/>
          <p:cNvGraphicFramePr>
            <a:graphicFrameLocks noGrp="1"/>
          </p:cNvGraphicFramePr>
          <p:nvPr>
            <p:extLst/>
          </p:nvPr>
        </p:nvGraphicFramePr>
        <p:xfrm>
          <a:off x="536523" y="1245704"/>
          <a:ext cx="11284416" cy="5451349"/>
        </p:xfrm>
        <a:graphic>
          <a:graphicData uri="http://schemas.openxmlformats.org/drawingml/2006/table">
            <a:tbl>
              <a:tblPr firstRow="1" bandRow="1">
                <a:tableStyleId>{5C22544A-7EE6-4342-B048-85BDC9FD1C3A}</a:tableStyleId>
              </a:tblPr>
              <a:tblGrid>
                <a:gridCol w="3501560">
                  <a:extLst>
                    <a:ext uri="{9D8B030D-6E8A-4147-A177-3AD203B41FA5}">
                      <a16:colId xmlns:a16="http://schemas.microsoft.com/office/drawing/2014/main" val="20000"/>
                    </a:ext>
                  </a:extLst>
                </a:gridCol>
                <a:gridCol w="1119843">
                  <a:extLst>
                    <a:ext uri="{9D8B030D-6E8A-4147-A177-3AD203B41FA5}">
                      <a16:colId xmlns:a16="http://schemas.microsoft.com/office/drawing/2014/main" val="20001"/>
                    </a:ext>
                  </a:extLst>
                </a:gridCol>
                <a:gridCol w="1237161">
                  <a:extLst>
                    <a:ext uri="{9D8B030D-6E8A-4147-A177-3AD203B41FA5}">
                      <a16:colId xmlns:a16="http://schemas.microsoft.com/office/drawing/2014/main" val="20002"/>
                    </a:ext>
                  </a:extLst>
                </a:gridCol>
                <a:gridCol w="1178502">
                  <a:extLst>
                    <a:ext uri="{9D8B030D-6E8A-4147-A177-3AD203B41FA5}">
                      <a16:colId xmlns:a16="http://schemas.microsoft.com/office/drawing/2014/main" val="20003"/>
                    </a:ext>
                  </a:extLst>
                </a:gridCol>
                <a:gridCol w="4247350">
                  <a:extLst>
                    <a:ext uri="{9D8B030D-6E8A-4147-A177-3AD203B41FA5}">
                      <a16:colId xmlns:a16="http://schemas.microsoft.com/office/drawing/2014/main" val="20004"/>
                    </a:ext>
                  </a:extLst>
                </a:gridCol>
              </a:tblGrid>
              <a:tr h="676081">
                <a:tc>
                  <a:txBody>
                    <a:bodyPr/>
                    <a:lstStyle/>
                    <a:p>
                      <a:r>
                        <a:rPr lang="fr-FR" sz="1400" dirty="0">
                          <a:solidFill>
                            <a:schemeClr val="tx1"/>
                          </a:solidFill>
                        </a:rPr>
                        <a:t>En €</a:t>
                      </a: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fr-FR" sz="1400" i="0" dirty="0">
                          <a:solidFill>
                            <a:schemeClr val="tx1"/>
                          </a:solidFill>
                        </a:rPr>
                        <a:t>Budget 2025</a:t>
                      </a:r>
                    </a:p>
                    <a:p>
                      <a:pPr algn="ctr"/>
                      <a:endParaRPr lang="fr-FR" sz="1400" i="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fr-FR" sz="1400" i="0" dirty="0">
                          <a:solidFill>
                            <a:schemeClr val="tx1"/>
                          </a:solidFill>
                        </a:rPr>
                        <a:t>Réalisé  2025</a:t>
                      </a: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fr-FR" sz="1400" i="0" dirty="0">
                          <a:solidFill>
                            <a:schemeClr val="tx1"/>
                          </a:solidFill>
                        </a:rPr>
                        <a:t>Budget 2026</a:t>
                      </a:r>
                    </a:p>
                    <a:p>
                      <a:pPr algn="ctr"/>
                      <a:endParaRPr lang="fr-FR" sz="1400" i="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endParaRPr lang="fr-FR" sz="1400" i="0" dirty="0">
                        <a:solidFill>
                          <a:schemeClr val="tx1"/>
                        </a:solidFill>
                      </a:endParaRPr>
                    </a:p>
                  </a:txBody>
                  <a:tcPr marL="68580" marR="68580">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69718">
                <a:tc>
                  <a:txBody>
                    <a:bodyPr/>
                    <a:lstStyle/>
                    <a:p>
                      <a:r>
                        <a:rPr lang="fr-FR" sz="1400" b="1" dirty="0">
                          <a:solidFill>
                            <a:schemeClr val="tx1"/>
                          </a:solidFill>
                        </a:rPr>
                        <a:t>Redevances syndicales</a:t>
                      </a:r>
                    </a:p>
                  </a:txBody>
                  <a:tcPr marL="68580" marR="68580">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1"/>
                          </a:solidFill>
                        </a:rPr>
                        <a:t>+ 21 616 </a:t>
                      </a:r>
                    </a:p>
                  </a:txBody>
                  <a:tcPr marL="68580" marR="68580">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1"/>
                          </a:solidFill>
                        </a:rPr>
                        <a:t>   + 21 645</a:t>
                      </a:r>
                    </a:p>
                  </a:txBody>
                  <a:tcPr marL="68580" marR="68580">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a:solidFill>
                            <a:schemeClr val="tx1"/>
                          </a:solidFill>
                        </a:rPr>
                        <a:t> + 22 707</a:t>
                      </a:r>
                    </a:p>
                  </a:txBody>
                  <a:tcPr marL="68580" marR="68580">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sz="1200" b="0" dirty="0">
                        <a:solidFill>
                          <a:schemeClr val="tx1"/>
                        </a:solidFill>
                      </a:endParaRPr>
                    </a:p>
                  </a:txBody>
                  <a:tcPr marL="68580" marR="68580">
                    <a:lnL w="12700" cmpd="sng">
                      <a:noFill/>
                    </a:lnL>
                    <a:lnR w="12700" cmpd="sng">
                      <a:noFill/>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469718">
                <a:tc>
                  <a:txBody>
                    <a:bodyPr/>
                    <a:lstStyle/>
                    <a:p>
                      <a:r>
                        <a:rPr lang="fr-FR" sz="1400" b="1" dirty="0">
                          <a:solidFill>
                            <a:schemeClr val="tx1"/>
                          </a:solidFill>
                        </a:rPr>
                        <a:t>Charges courantes</a:t>
                      </a:r>
                    </a:p>
                  </a:txBody>
                  <a:tcPr marL="68580" marR="6858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fr-FR" sz="1400" b="1" dirty="0">
                          <a:solidFill>
                            <a:schemeClr val="tx1"/>
                          </a:solidFill>
                        </a:rPr>
                        <a:t>- 26 526</a:t>
                      </a:r>
                    </a:p>
                  </a:txBody>
                  <a:tcPr marL="68580" marR="6858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fr-FR" sz="1400" b="1" dirty="0">
                          <a:solidFill>
                            <a:schemeClr val="tx1"/>
                          </a:solidFill>
                        </a:rPr>
                        <a:t>    - 23 262</a:t>
                      </a:r>
                    </a:p>
                  </a:txBody>
                  <a:tcPr marL="68580" marR="6858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fr-FR" sz="1400" b="1" dirty="0">
                          <a:solidFill>
                            <a:schemeClr val="tx1"/>
                          </a:solidFill>
                        </a:rPr>
                        <a:t>-  27 176</a:t>
                      </a:r>
                    </a:p>
                  </a:txBody>
                  <a:tcPr marL="68580" marR="6858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endParaRPr lang="fr-FR" sz="1400" b="1" dirty="0">
                        <a:solidFill>
                          <a:schemeClr val="tx1"/>
                        </a:solidFill>
                      </a:endParaRPr>
                    </a:p>
                  </a:txBody>
                  <a:tcPr marL="68580" marR="6858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469718">
                <a:tc>
                  <a:txBody>
                    <a:bodyPr/>
                    <a:lstStyle/>
                    <a:p>
                      <a:r>
                        <a:rPr lang="fr-FR" sz="1400" b="0" dirty="0">
                          <a:solidFill>
                            <a:schemeClr val="tx1"/>
                          </a:solidFill>
                        </a:rPr>
                        <a:t>Fournitures de bureau</a:t>
                      </a: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fr-FR" sz="1400" b="0" dirty="0">
                          <a:solidFill>
                            <a:schemeClr val="tx1"/>
                          </a:solidFill>
                        </a:rPr>
                        <a:t>   - 1 800</a:t>
                      </a: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buFontTx/>
                        <a:buNone/>
                      </a:pPr>
                      <a:r>
                        <a:rPr lang="fr-FR" sz="1400" b="0" dirty="0">
                          <a:solidFill>
                            <a:schemeClr val="tx1"/>
                          </a:solidFill>
                        </a:rPr>
                        <a:t>        - 625</a:t>
                      </a: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fr-FR" sz="1400" b="0" dirty="0">
                          <a:solidFill>
                            <a:schemeClr val="tx1"/>
                          </a:solidFill>
                        </a:rPr>
                        <a:t>    - 1 400</a:t>
                      </a: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fr-FR" sz="1400" b="0" dirty="0">
                        <a:solidFill>
                          <a:schemeClr val="tx1"/>
                        </a:solidFill>
                      </a:endParaRP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69718">
                <a:tc>
                  <a:txBody>
                    <a:bodyPr/>
                    <a:lstStyle/>
                    <a:p>
                      <a:r>
                        <a:rPr lang="fr-FR" sz="1400" b="0" dirty="0">
                          <a:solidFill>
                            <a:schemeClr val="tx1"/>
                          </a:solidFill>
                        </a:rPr>
                        <a:t>Services Extérieurs</a:t>
                      </a: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fr-FR" sz="1400" b="0" dirty="0">
                          <a:solidFill>
                            <a:schemeClr val="tx1"/>
                          </a:solidFill>
                        </a:rPr>
                        <a:t>   - 6 500</a:t>
                      </a: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fr-FR" sz="1400" b="0" dirty="0">
                          <a:solidFill>
                            <a:schemeClr val="tx1"/>
                          </a:solidFill>
                        </a:rPr>
                        <a:t>     - 4 820</a:t>
                      </a: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fr-FR" sz="1400" b="0" dirty="0">
                          <a:solidFill>
                            <a:schemeClr val="tx1"/>
                          </a:solidFill>
                        </a:rPr>
                        <a:t>    - 7 000</a:t>
                      </a: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fr-FR" sz="1200" b="0" dirty="0">
                        <a:solidFill>
                          <a:schemeClr val="tx1"/>
                        </a:solidFill>
                      </a:endParaRP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23790">
                <a:tc>
                  <a:txBody>
                    <a:bodyPr/>
                    <a:lstStyle/>
                    <a:p>
                      <a:r>
                        <a:rPr lang="fr-FR" sz="1400" b="0" dirty="0">
                          <a:solidFill>
                            <a:schemeClr val="tx1"/>
                          </a:solidFill>
                        </a:rPr>
                        <a:t>Frais de personnel</a:t>
                      </a: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fr-FR" sz="1400" b="0" dirty="0">
                          <a:solidFill>
                            <a:schemeClr val="tx1"/>
                          </a:solidFill>
                        </a:rPr>
                        <a:t> - 18 226</a:t>
                      </a: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fr-FR" sz="1400" b="0" dirty="0">
                          <a:solidFill>
                            <a:schemeClr val="tx1"/>
                          </a:solidFill>
                        </a:rPr>
                        <a:t>    - 17 817</a:t>
                      </a: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algn="ctr"/>
                      <a:r>
                        <a:rPr lang="fr-FR" sz="1400" b="0" dirty="0">
                          <a:solidFill>
                            <a:schemeClr val="tx1"/>
                          </a:solidFill>
                        </a:rPr>
                        <a:t>  - 18 776</a:t>
                      </a: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a:endParaRPr lang="fr-FR" sz="1200" b="0" dirty="0">
                        <a:solidFill>
                          <a:schemeClr val="tx1"/>
                        </a:solidFill>
                      </a:endParaRPr>
                    </a:p>
                  </a:txBody>
                  <a:tcPr marL="68580" marR="6858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23790">
                <a:tc>
                  <a:txBody>
                    <a:bodyPr/>
                    <a:lstStyle/>
                    <a:p>
                      <a:endParaRPr lang="fr-FR" sz="1400" b="0" i="1" dirty="0">
                        <a:solidFill>
                          <a:schemeClr val="tx1"/>
                        </a:solidFill>
                      </a:endParaRPr>
                    </a:p>
                  </a:txBody>
                  <a:tcPr marL="68580" marR="6858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Tx/>
                        <a:buNone/>
                      </a:pPr>
                      <a:endParaRPr lang="fr-FR" sz="1400" b="0" i="1" dirty="0">
                        <a:solidFill>
                          <a:schemeClr val="tx1"/>
                        </a:solidFill>
                      </a:endParaRPr>
                    </a:p>
                  </a:txBody>
                  <a:tcPr marL="68580" marR="6858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Tx/>
                        <a:buNone/>
                      </a:pPr>
                      <a:endParaRPr lang="fr-FR" sz="1400" b="0" i="1" dirty="0">
                        <a:solidFill>
                          <a:schemeClr val="tx1"/>
                        </a:solidFill>
                      </a:endParaRPr>
                    </a:p>
                  </a:txBody>
                  <a:tcPr marL="68580" marR="6858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lgn="ctr">
                        <a:buFontTx/>
                        <a:buNone/>
                      </a:pPr>
                      <a:endParaRPr lang="fr-FR" sz="1400" b="0" i="1" dirty="0">
                        <a:solidFill>
                          <a:schemeClr val="tx1"/>
                        </a:solidFill>
                      </a:endParaRPr>
                    </a:p>
                  </a:txBody>
                  <a:tcPr marL="68580" marR="6858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Tx/>
                        <a:buNone/>
                      </a:pPr>
                      <a:endParaRPr lang="fr-FR" sz="1400" b="0" i="1" dirty="0">
                        <a:solidFill>
                          <a:schemeClr val="tx1"/>
                        </a:solidFill>
                      </a:endParaRPr>
                    </a:p>
                  </a:txBody>
                  <a:tcPr marL="68580" marR="68580">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323790">
                <a:tc>
                  <a:txBody>
                    <a:bodyPr/>
                    <a:lstStyle/>
                    <a:p>
                      <a:r>
                        <a:rPr lang="fr-FR" sz="1400" b="1" dirty="0">
                          <a:solidFill>
                            <a:schemeClr val="tx1"/>
                          </a:solidFill>
                        </a:rPr>
                        <a:t>Autres</a:t>
                      </a:r>
                      <a:r>
                        <a:rPr lang="fr-FR" sz="1400" b="1" baseline="0" dirty="0">
                          <a:solidFill>
                            <a:schemeClr val="tx1"/>
                          </a:solidFill>
                        </a:rPr>
                        <a:t> charges</a:t>
                      </a:r>
                      <a:endParaRPr lang="fr-FR" sz="1400" b="1" dirty="0">
                        <a:solidFill>
                          <a:schemeClr val="tx1"/>
                        </a:solidFill>
                      </a:endParaRPr>
                    </a:p>
                  </a:txBody>
                  <a:tcPr marL="68580" marR="6858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Tx/>
                        <a:buNone/>
                      </a:pPr>
                      <a:r>
                        <a:rPr lang="fr-FR" sz="1400" b="1" baseline="0" dirty="0">
                          <a:solidFill>
                            <a:schemeClr val="tx1"/>
                          </a:solidFill>
                        </a:rPr>
                        <a:t>      - 5</a:t>
                      </a:r>
                      <a:r>
                        <a:rPr lang="fr-FR" sz="1400" b="1" dirty="0">
                          <a:solidFill>
                            <a:schemeClr val="tx1"/>
                          </a:solidFill>
                        </a:rPr>
                        <a:t>00</a:t>
                      </a:r>
                    </a:p>
                  </a:txBody>
                  <a:tcPr marL="68580" marR="6858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ctr">
                        <a:buFontTx/>
                        <a:buNone/>
                      </a:pPr>
                      <a:r>
                        <a:rPr lang="fr-FR" sz="1400" b="1" dirty="0">
                          <a:solidFill>
                            <a:schemeClr val="tx1"/>
                          </a:solidFill>
                        </a:rPr>
                        <a:t>        - 13</a:t>
                      </a:r>
                    </a:p>
                  </a:txBody>
                  <a:tcPr marL="68580" marR="6858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lgn="ctr">
                        <a:buFontTx/>
                        <a:buNone/>
                      </a:pPr>
                      <a:r>
                        <a:rPr lang="fr-FR" sz="1400" b="1" baseline="0" dirty="0">
                          <a:solidFill>
                            <a:schemeClr val="tx1"/>
                          </a:solidFill>
                        </a:rPr>
                        <a:t>     - 5</a:t>
                      </a:r>
                      <a:r>
                        <a:rPr lang="fr-FR" sz="1400" b="1" dirty="0">
                          <a:solidFill>
                            <a:schemeClr val="tx1"/>
                          </a:solidFill>
                        </a:rPr>
                        <a:t>00</a:t>
                      </a:r>
                    </a:p>
                  </a:txBody>
                  <a:tcPr marL="68580" marR="6858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indent="0" algn="l">
                        <a:buFontTx/>
                        <a:buNone/>
                      </a:pPr>
                      <a:endParaRPr lang="fr-FR" sz="1200" b="0" dirty="0">
                        <a:solidFill>
                          <a:schemeClr val="tx1"/>
                        </a:solidFill>
                      </a:endParaRPr>
                    </a:p>
                  </a:txBody>
                  <a:tcPr marL="68580" marR="68580">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588596">
                <a:tc>
                  <a:txBody>
                    <a:bodyPr/>
                    <a:lstStyle/>
                    <a:p>
                      <a:r>
                        <a:rPr lang="fr-FR" sz="1400" b="1" dirty="0">
                          <a:solidFill>
                            <a:schemeClr val="tx1"/>
                          </a:solidFill>
                        </a:rPr>
                        <a:t>Résultat</a:t>
                      </a:r>
                      <a:r>
                        <a:rPr lang="fr-FR" sz="1400" b="1" baseline="0" dirty="0">
                          <a:solidFill>
                            <a:schemeClr val="tx1"/>
                          </a:solidFill>
                        </a:rPr>
                        <a:t> de l’exercice</a:t>
                      </a:r>
                      <a:endParaRPr lang="fr-FR" sz="1400" b="1" dirty="0">
                        <a:solidFill>
                          <a:schemeClr val="tx1"/>
                        </a:solidFill>
                      </a:endParaRPr>
                    </a:p>
                  </a:txBody>
                  <a:tcPr marL="68580" marR="6858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400" b="1" dirty="0">
                          <a:solidFill>
                            <a:schemeClr val="tx1"/>
                          </a:solidFill>
                        </a:rPr>
                        <a:t>   - 5 410</a:t>
                      </a:r>
                    </a:p>
                  </a:txBody>
                  <a:tcPr marL="68580" marR="6858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400" b="1" dirty="0">
                          <a:solidFill>
                            <a:schemeClr val="tx1"/>
                          </a:solidFill>
                        </a:rPr>
                        <a:t>     -</a:t>
                      </a:r>
                      <a:r>
                        <a:rPr lang="fr-FR" sz="1400" b="1" baseline="0" dirty="0">
                          <a:solidFill>
                            <a:schemeClr val="tx1"/>
                          </a:solidFill>
                        </a:rPr>
                        <a:t> 1 630</a:t>
                      </a:r>
                      <a:endParaRPr lang="fr-FR" sz="1400" b="1" dirty="0">
                        <a:solidFill>
                          <a:schemeClr val="tx1"/>
                        </a:solidFill>
                      </a:endParaRPr>
                    </a:p>
                  </a:txBody>
                  <a:tcPr marL="68580" marR="6858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fr-FR" sz="1400" b="1" dirty="0">
                          <a:solidFill>
                            <a:schemeClr val="tx1"/>
                          </a:solidFill>
                        </a:rPr>
                        <a:t>   - 4 969</a:t>
                      </a:r>
                    </a:p>
                  </a:txBody>
                  <a:tcPr marL="68580" marR="6858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400" b="1" dirty="0">
                        <a:solidFill>
                          <a:schemeClr val="tx1"/>
                        </a:solidFill>
                      </a:endParaRPr>
                    </a:p>
                  </a:txBody>
                  <a:tcPr marL="68580" marR="6858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604910">
                <a:tc>
                  <a:txBody>
                    <a:bodyPr/>
                    <a:lstStyle/>
                    <a:p>
                      <a:r>
                        <a:rPr lang="fr-FR" sz="1400" b="1" baseline="0" dirty="0">
                          <a:solidFill>
                            <a:schemeClr val="tx1"/>
                          </a:solidFill>
                        </a:rPr>
                        <a:t>Réserves en début d’exercice</a:t>
                      </a:r>
                    </a:p>
                  </a:txBody>
                  <a:tcPr marL="68580" marR="6858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400" b="1" dirty="0">
                          <a:solidFill>
                            <a:schemeClr val="tx1"/>
                          </a:solidFill>
                        </a:rPr>
                        <a:t>+ 11 858</a:t>
                      </a:r>
                    </a:p>
                  </a:txBody>
                  <a:tcPr marL="68580" marR="6858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400" b="1" dirty="0">
                          <a:solidFill>
                            <a:schemeClr val="tx1"/>
                          </a:solidFill>
                        </a:rPr>
                        <a:t>   + 11 858</a:t>
                      </a:r>
                    </a:p>
                  </a:txBody>
                  <a:tcPr marL="68580" marR="6858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fr-FR" sz="1400" b="1" dirty="0">
                          <a:solidFill>
                            <a:schemeClr val="tx1"/>
                          </a:solidFill>
                        </a:rPr>
                        <a:t> + 10 228</a:t>
                      </a:r>
                    </a:p>
                    <a:p>
                      <a:pPr algn="ctr"/>
                      <a:r>
                        <a:rPr lang="fr-FR" sz="1400" b="1" dirty="0">
                          <a:solidFill>
                            <a:schemeClr val="tx1"/>
                          </a:solidFill>
                        </a:rPr>
                        <a:t> </a:t>
                      </a:r>
                    </a:p>
                  </a:txBody>
                  <a:tcPr marL="68580" marR="6858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fr-FR" sz="1400" b="1" dirty="0">
                        <a:solidFill>
                          <a:schemeClr val="tx1"/>
                        </a:solidFill>
                      </a:endParaRPr>
                    </a:p>
                  </a:txBody>
                  <a:tcPr marL="68580" marR="6858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67608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1" dirty="0">
                          <a:solidFill>
                            <a:schemeClr val="tx1"/>
                          </a:solidFill>
                        </a:rPr>
                        <a:t>Réserves</a:t>
                      </a:r>
                      <a:r>
                        <a:rPr lang="fr-FR" sz="1400" b="1" baseline="0" dirty="0">
                          <a:solidFill>
                            <a:schemeClr val="tx1"/>
                          </a:solidFill>
                        </a:rPr>
                        <a:t> en fin d’exercice </a:t>
                      </a:r>
                    </a:p>
                    <a:p>
                      <a:pPr marL="0" marR="0" indent="0" algn="l" defTabSz="914400" rtl="0" eaLnBrk="1" fontAlgn="auto" latinLnBrk="0" hangingPunct="1">
                        <a:lnSpc>
                          <a:spcPct val="100000"/>
                        </a:lnSpc>
                        <a:spcBef>
                          <a:spcPts val="0"/>
                        </a:spcBef>
                        <a:spcAft>
                          <a:spcPts val="0"/>
                        </a:spcAft>
                        <a:buClrTx/>
                        <a:buSzTx/>
                        <a:buFontTx/>
                        <a:buNone/>
                        <a:tabLst/>
                        <a:defRPr/>
                      </a:pPr>
                      <a:r>
                        <a:rPr lang="fr-FR" sz="1400" b="0" i="1" dirty="0">
                          <a:solidFill>
                            <a:schemeClr val="tx1"/>
                          </a:solidFill>
                        </a:rPr>
                        <a:t>« Charges exceptionnelles »</a:t>
                      </a:r>
                      <a:endParaRPr lang="fr-FR" sz="1400" b="1" dirty="0">
                        <a:solidFill>
                          <a:schemeClr val="tx1"/>
                        </a:solidFill>
                      </a:endParaRPr>
                    </a:p>
                  </a:txBody>
                  <a:tcPr marL="68580" marR="68580">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400" b="1" dirty="0">
                          <a:solidFill>
                            <a:schemeClr val="tx1"/>
                          </a:solidFill>
                        </a:rPr>
                        <a:t>  + 6 448</a:t>
                      </a:r>
                    </a:p>
                  </a:txBody>
                  <a:tcPr marL="68580" marR="6858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400" b="1" dirty="0">
                          <a:solidFill>
                            <a:schemeClr val="tx1"/>
                          </a:solidFill>
                        </a:rPr>
                        <a:t>    + 10 228</a:t>
                      </a:r>
                    </a:p>
                  </a:txBody>
                  <a:tcPr marL="68580" marR="68580">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fr-FR" sz="1400" b="1" dirty="0">
                          <a:solidFill>
                            <a:schemeClr val="tx1"/>
                          </a:solidFill>
                        </a:rPr>
                        <a:t>   + 5 259</a:t>
                      </a:r>
                    </a:p>
                  </a:txBody>
                  <a:tcPr marL="68580" marR="68580">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endParaRPr lang="fr-FR" sz="1400" b="0" dirty="0">
                        <a:solidFill>
                          <a:schemeClr val="tx1"/>
                        </a:solidFill>
                      </a:endParaRPr>
                    </a:p>
                  </a:txBody>
                  <a:tcPr marL="68580" marR="68580">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bl>
          </a:graphicData>
        </a:graphic>
      </p:graphicFrame>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34674951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type="body" idx="1"/>
          </p:nvPr>
        </p:nvSpPr>
        <p:spPr>
          <a:xfrm>
            <a:off x="1254027" y="1748590"/>
            <a:ext cx="6839215" cy="4803130"/>
          </a:xfrm>
        </p:spPr>
        <p:txBody>
          <a:bodyPr rtlCol="0">
            <a:normAutofit/>
          </a:bodyPr>
          <a:lstStyle/>
          <a:p>
            <a:pPr marL="0" indent="0">
              <a:buNone/>
              <a:defRPr/>
            </a:pPr>
            <a:r>
              <a:rPr lang="fr-FR" sz="2200" i="1" dirty="0" smtClean="0">
                <a:solidFill>
                  <a:schemeClr val="accent1">
                    <a:lumMod val="75000"/>
                  </a:schemeClr>
                </a:solidFill>
                <a:effectLst>
                  <a:outerShdw blurRad="38100" dist="38100" dir="2700000" algn="tl">
                    <a:srgbClr val="000000">
                      <a:alpha val="43137"/>
                    </a:srgbClr>
                  </a:outerShdw>
                </a:effectLst>
              </a:rPr>
              <a:t>Syndics souhaitant renouveler leur mandat</a:t>
            </a:r>
            <a:endParaRPr lang="fr-FR" sz="1600" dirty="0" smtClean="0"/>
          </a:p>
          <a:p>
            <a:pPr>
              <a:defRPr/>
            </a:pPr>
            <a:r>
              <a:rPr lang="fr-FR" sz="2400" b="1" dirty="0"/>
              <a:t>Madame Marie-Madeleine Calais</a:t>
            </a:r>
            <a:endParaRPr lang="fr-FR" sz="2200" dirty="0"/>
          </a:p>
          <a:p>
            <a:pPr>
              <a:defRPr/>
            </a:pPr>
            <a:r>
              <a:rPr lang="fr-FR" sz="2400" b="1" dirty="0" smtClean="0"/>
              <a:t>Monsieur Vincent </a:t>
            </a:r>
            <a:r>
              <a:rPr lang="fr-FR" sz="2400" b="1" dirty="0" err="1" smtClean="0"/>
              <a:t>Noailly</a:t>
            </a:r>
            <a:endParaRPr lang="fr-FR" sz="2400" b="1" dirty="0" smtClean="0"/>
          </a:p>
          <a:p>
            <a:pPr>
              <a:defRPr/>
            </a:pPr>
            <a:r>
              <a:rPr lang="fr-FR" sz="2400" b="1" dirty="0" smtClean="0"/>
              <a:t>Madame Catherine </a:t>
            </a:r>
            <a:r>
              <a:rPr lang="fr-FR" sz="2400" b="1" dirty="0" err="1" smtClean="0"/>
              <a:t>Réguer</a:t>
            </a:r>
            <a:endParaRPr lang="fr-FR" sz="2400" b="1" dirty="0" smtClean="0"/>
          </a:p>
          <a:p>
            <a:pPr>
              <a:defRPr/>
            </a:pPr>
            <a:r>
              <a:rPr lang="fr-FR" sz="2400" b="1" dirty="0" smtClean="0"/>
              <a:t>Madame Hélène </a:t>
            </a:r>
            <a:r>
              <a:rPr lang="fr-FR" sz="2400" b="1" dirty="0" err="1" smtClean="0"/>
              <a:t>Reiss</a:t>
            </a:r>
            <a:endParaRPr lang="fr-FR" sz="2400" b="1" dirty="0" smtClean="0"/>
          </a:p>
          <a:p>
            <a:pPr marL="0" indent="0">
              <a:buNone/>
              <a:defRPr/>
            </a:pPr>
            <a:endParaRPr lang="fr-FR" sz="2400" b="1" dirty="0"/>
          </a:p>
          <a:p>
            <a:pPr marL="0" indent="0">
              <a:buNone/>
              <a:defRPr/>
            </a:pPr>
            <a:r>
              <a:rPr lang="fr-FR" sz="2200" i="1" dirty="0" smtClean="0">
                <a:solidFill>
                  <a:schemeClr val="accent1">
                    <a:lumMod val="75000"/>
                  </a:schemeClr>
                </a:solidFill>
                <a:effectLst>
                  <a:outerShdw blurRad="38100" dist="38100" dir="2700000" algn="tl">
                    <a:srgbClr val="000000">
                      <a:alpha val="43137"/>
                    </a:srgbClr>
                  </a:outerShdw>
                </a:effectLst>
              </a:rPr>
              <a:t>Nouveaux candidats au poste de syndic</a:t>
            </a:r>
            <a:endParaRPr lang="fr-FR" sz="1200" dirty="0"/>
          </a:p>
          <a:p>
            <a:pPr>
              <a:defRPr/>
            </a:pPr>
            <a:r>
              <a:rPr lang="fr-FR" sz="2400" b="1" dirty="0" smtClean="0"/>
              <a:t>Monsieur Paul </a:t>
            </a:r>
            <a:r>
              <a:rPr lang="fr-FR" sz="2400" b="1" dirty="0" err="1" smtClean="0"/>
              <a:t>Libis</a:t>
            </a:r>
            <a:endParaRPr lang="fr-FR" sz="2400" b="1" dirty="0" smtClean="0"/>
          </a:p>
          <a:p>
            <a:pPr>
              <a:defRPr/>
            </a:pPr>
            <a:r>
              <a:rPr lang="fr-FR" sz="2400" b="1" dirty="0" smtClean="0"/>
              <a:t>Monsieur Matthieu </a:t>
            </a:r>
            <a:r>
              <a:rPr lang="fr-FR" sz="2400" b="1" dirty="0" err="1" smtClean="0"/>
              <a:t>Ressencourt</a:t>
            </a:r>
            <a:endParaRPr lang="fr-FR" sz="2400" b="1" dirty="0" smtClean="0"/>
          </a:p>
          <a:p>
            <a:pPr>
              <a:defRPr/>
            </a:pPr>
            <a:endParaRPr lang="fr-FR" sz="2800" b="1" dirty="0" smtClean="0"/>
          </a:p>
          <a:p>
            <a:pPr marL="0" indent="0">
              <a:buNone/>
              <a:defRPr/>
            </a:pPr>
            <a:endParaRPr lang="fr-FR" sz="2400" dirty="0"/>
          </a:p>
          <a:p>
            <a:pPr marL="0" indent="0">
              <a:buNone/>
              <a:defRPr/>
            </a:pPr>
            <a:endParaRPr lang="fr-FR" sz="2400" dirty="0"/>
          </a:p>
          <a:p>
            <a:pPr marL="0" indent="0">
              <a:buNone/>
              <a:defRPr/>
            </a:pPr>
            <a:endParaRPr lang="fr-FR" sz="2400" dirty="0"/>
          </a:p>
          <a:p>
            <a:pPr marL="0" indent="0">
              <a:buNone/>
              <a:defRPr/>
            </a:pPr>
            <a:endParaRPr lang="fr-FR" sz="2800" dirty="0"/>
          </a:p>
          <a:p>
            <a:pPr>
              <a:defRPr/>
            </a:pPr>
            <a:endParaRPr lang="fr-FR" sz="2800" dirty="0">
              <a:solidFill>
                <a:schemeClr val="tx1"/>
              </a:solidFill>
            </a:endParaRPr>
          </a:p>
        </p:txBody>
      </p:sp>
      <p:sp>
        <p:nvSpPr>
          <p:cNvPr id="7" name="ZoneTexte 6">
            <a:extLst>
              <a:ext uri="{FF2B5EF4-FFF2-40B4-BE49-F238E27FC236}">
                <a16:creationId xmlns:a16="http://schemas.microsoft.com/office/drawing/2014/main" id="{CEE559D2-25DB-4E73-9B0D-9CAF6C44F7BB}"/>
              </a:ext>
            </a:extLst>
          </p:cNvPr>
          <p:cNvSpPr txBox="1"/>
          <p:nvPr/>
        </p:nvSpPr>
        <p:spPr>
          <a:xfrm>
            <a:off x="773484" y="1013388"/>
            <a:ext cx="8266242" cy="523220"/>
          </a:xfrm>
          <a:prstGeom prst="rect">
            <a:avLst/>
          </a:prstGeom>
          <a:noFill/>
        </p:spPr>
        <p:txBody>
          <a:bodyPr wrap="square">
            <a:spAutoFit/>
          </a:bodyPr>
          <a:lstStyle/>
          <a:p>
            <a:pPr algn="ctr"/>
            <a:r>
              <a:rPr lang="fr-FR" sz="2800" b="1" dirty="0" smtClean="0">
                <a:solidFill>
                  <a:schemeClr val="accent1">
                    <a:lumMod val="75000"/>
                  </a:schemeClr>
                </a:solidFill>
                <a:effectLst>
                  <a:outerShdw blurRad="38100" dist="38100" dir="2700000" algn="tl">
                    <a:srgbClr val="000000">
                      <a:alpha val="43137"/>
                    </a:srgbClr>
                  </a:outerShdw>
                </a:effectLst>
              </a:rPr>
              <a:t>Présentation des candidats au poste de syndics</a:t>
            </a:r>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23325450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re 1"/>
          <p:cNvSpPr>
            <a:spLocks noGrp="1"/>
          </p:cNvSpPr>
          <p:nvPr>
            <p:ph type="title"/>
          </p:nvPr>
        </p:nvSpPr>
        <p:spPr>
          <a:xfrm>
            <a:off x="767409" y="304043"/>
            <a:ext cx="8640960" cy="1139825"/>
          </a:xfrm>
        </p:spPr>
        <p:txBody>
          <a:bodyPr/>
          <a:lstStyle/>
          <a:p>
            <a:pPr algn="ctr" eaLnBrk="1" hangingPunct="1"/>
            <a:r>
              <a:rPr lang="fr-FR" sz="3400" b="1" dirty="0">
                <a:solidFill>
                  <a:schemeClr val="accent1">
                    <a:lumMod val="75000"/>
                  </a:schemeClr>
                </a:solidFill>
              </a:rPr>
              <a:t>Intervention du Maire</a:t>
            </a:r>
          </a:p>
        </p:txBody>
      </p:sp>
      <p:sp>
        <p:nvSpPr>
          <p:cNvPr id="6148" name="ZoneTexte 3"/>
          <p:cNvSpPr txBox="1">
            <a:spLocks noChangeArrowheads="1"/>
          </p:cNvSpPr>
          <p:nvPr/>
        </p:nvSpPr>
        <p:spPr bwMode="auto">
          <a:xfrm>
            <a:off x="767409" y="4346471"/>
            <a:ext cx="864963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400">
                <a:solidFill>
                  <a:schemeClr val="tx2"/>
                </a:solidFill>
                <a:latin typeface="Verdana" pitchFamily="34" charset="0"/>
              </a:defRPr>
            </a:lvl1pPr>
            <a:lvl2pPr marL="742950" indent="-285750" eaLnBrk="0" hangingPunct="0">
              <a:defRPr sz="4400">
                <a:solidFill>
                  <a:schemeClr val="tx2"/>
                </a:solidFill>
                <a:latin typeface="Verdana" pitchFamily="34" charset="0"/>
              </a:defRPr>
            </a:lvl2pPr>
            <a:lvl3pPr marL="1143000" indent="-228600" eaLnBrk="0" hangingPunct="0">
              <a:defRPr sz="4400">
                <a:solidFill>
                  <a:schemeClr val="tx2"/>
                </a:solidFill>
                <a:latin typeface="Verdana" pitchFamily="34" charset="0"/>
              </a:defRPr>
            </a:lvl3pPr>
            <a:lvl4pPr marL="1600200" indent="-228600" eaLnBrk="0" hangingPunct="0">
              <a:defRPr sz="4400">
                <a:solidFill>
                  <a:schemeClr val="tx2"/>
                </a:solidFill>
                <a:latin typeface="Verdana" pitchFamily="34" charset="0"/>
              </a:defRPr>
            </a:lvl4pPr>
            <a:lvl5pPr marL="2057400" indent="-228600" eaLnBrk="0" hangingPunct="0">
              <a:defRPr sz="4400">
                <a:solidFill>
                  <a:schemeClr val="tx2"/>
                </a:solidFill>
                <a:latin typeface="Verdana" pitchFamily="34" charset="0"/>
              </a:defRPr>
            </a:lvl5pPr>
            <a:lvl6pPr marL="2514600" indent="-228600" eaLnBrk="0" fontAlgn="base" hangingPunct="0">
              <a:spcBef>
                <a:spcPct val="0"/>
              </a:spcBef>
              <a:spcAft>
                <a:spcPct val="0"/>
              </a:spcAft>
              <a:defRPr sz="4400">
                <a:solidFill>
                  <a:schemeClr val="tx2"/>
                </a:solidFill>
                <a:latin typeface="Verdana" pitchFamily="34" charset="0"/>
              </a:defRPr>
            </a:lvl6pPr>
            <a:lvl7pPr marL="2971800" indent="-228600" eaLnBrk="0" fontAlgn="base" hangingPunct="0">
              <a:spcBef>
                <a:spcPct val="0"/>
              </a:spcBef>
              <a:spcAft>
                <a:spcPct val="0"/>
              </a:spcAft>
              <a:defRPr sz="4400">
                <a:solidFill>
                  <a:schemeClr val="tx2"/>
                </a:solidFill>
                <a:latin typeface="Verdana" pitchFamily="34" charset="0"/>
              </a:defRPr>
            </a:lvl7pPr>
            <a:lvl8pPr marL="3429000" indent="-228600" eaLnBrk="0" fontAlgn="base" hangingPunct="0">
              <a:spcBef>
                <a:spcPct val="0"/>
              </a:spcBef>
              <a:spcAft>
                <a:spcPct val="0"/>
              </a:spcAft>
              <a:defRPr sz="4400">
                <a:solidFill>
                  <a:schemeClr val="tx2"/>
                </a:solidFill>
                <a:latin typeface="Verdana" pitchFamily="34" charset="0"/>
              </a:defRPr>
            </a:lvl8pPr>
            <a:lvl9pPr marL="3886200" indent="-228600" eaLnBrk="0" fontAlgn="base" hangingPunct="0">
              <a:spcBef>
                <a:spcPct val="0"/>
              </a:spcBef>
              <a:spcAft>
                <a:spcPct val="0"/>
              </a:spcAft>
              <a:defRPr sz="4400">
                <a:solidFill>
                  <a:schemeClr val="tx2"/>
                </a:solidFill>
                <a:latin typeface="Verdana" pitchFamily="34"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3200" b="0" i="1" u="none" strike="noStrike" kern="1200" cap="none" spc="0" normalizeH="0" baseline="0" noProof="0" dirty="0" smtClean="0">
                <a:ln>
                  <a:noFill/>
                </a:ln>
                <a:solidFill>
                  <a:schemeClr val="accent1">
                    <a:lumMod val="75000"/>
                  </a:schemeClr>
                </a:solidFill>
                <a:effectLst/>
                <a:uLnTx/>
                <a:uFillTx/>
                <a:latin typeface="Verdana" pitchFamily="34" charset="0"/>
                <a:ea typeface="+mn-ea"/>
                <a:cs typeface="+mn-cs"/>
              </a:rPr>
              <a:t>Monsieur</a:t>
            </a:r>
            <a:r>
              <a:rPr kumimoji="0" lang="fr-FR" sz="3200" b="0" i="1" u="none" strike="noStrike" kern="1200" cap="none" spc="0" normalizeH="0" noProof="0" dirty="0" smtClean="0">
                <a:ln>
                  <a:noFill/>
                </a:ln>
                <a:solidFill>
                  <a:schemeClr val="accent1">
                    <a:lumMod val="75000"/>
                  </a:schemeClr>
                </a:solidFill>
                <a:effectLst/>
                <a:uLnTx/>
                <a:uFillTx/>
                <a:latin typeface="Verdana" pitchFamily="34" charset="0"/>
                <a:ea typeface="+mn-ea"/>
                <a:cs typeface="+mn-cs"/>
              </a:rPr>
              <a:t> Richard Lejeune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0" i="1" u="none" strike="noStrike" kern="1200" cap="none" spc="0" normalizeH="0" baseline="0" noProof="0" dirty="0" smtClean="0">
                <a:ln>
                  <a:noFill/>
                </a:ln>
                <a:solidFill>
                  <a:schemeClr val="accent1">
                    <a:lumMod val="75000"/>
                  </a:schemeClr>
                </a:solidFill>
                <a:effectLst/>
                <a:uLnTx/>
                <a:uFillTx/>
                <a:latin typeface="Verdana" pitchFamily="34" charset="0"/>
                <a:ea typeface="+mn-ea"/>
                <a:cs typeface="+mn-cs"/>
              </a:rPr>
              <a:t>Maire</a:t>
            </a:r>
            <a:endParaRPr kumimoji="0" lang="fr-FR" sz="2400" b="0" i="1" u="none" strike="noStrike" kern="1200" cap="none" spc="0" normalizeH="0" baseline="0" noProof="0" dirty="0">
              <a:ln>
                <a:noFill/>
              </a:ln>
              <a:solidFill>
                <a:schemeClr val="accent1">
                  <a:lumMod val="75000"/>
                </a:schemeClr>
              </a:solidFill>
              <a:effectLst/>
              <a:uLnTx/>
              <a:uFillTx/>
              <a:latin typeface="Verdana" pitchFamily="34" charset="0"/>
              <a:ea typeface="+mn-ea"/>
              <a:cs typeface="+mn-cs"/>
            </a:endParaRP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8570" y="5675102"/>
            <a:ext cx="2038635" cy="790685"/>
          </a:xfrm>
          <a:prstGeom prst="rect">
            <a:avLst/>
          </a:prstGeom>
        </p:spPr>
      </p:pic>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pic>
        <p:nvPicPr>
          <p:cNvPr id="18434" name="Picture 2" descr="Richard Lejeu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26743" y="1522712"/>
            <a:ext cx="2694157" cy="2449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47910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5309" y="1516506"/>
            <a:ext cx="4079773" cy="4824815"/>
          </a:xfrm>
          <a:prstGeom prst="rect">
            <a:avLst/>
          </a:prstGeom>
        </p:spPr>
      </p:pic>
      <p:sp>
        <p:nvSpPr>
          <p:cNvPr id="3" name="ZoneTexte 2"/>
          <p:cNvSpPr txBox="1"/>
          <p:nvPr/>
        </p:nvSpPr>
        <p:spPr>
          <a:xfrm>
            <a:off x="2218545" y="629586"/>
            <a:ext cx="6160956"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rebuchet MS"/>
                <a:ea typeface="+mn-ea"/>
                <a:cs typeface="+mn-cs"/>
              </a:rPr>
              <a:t>VOS </a:t>
            </a:r>
            <a:r>
              <a:rPr kumimoji="0" lang="fr-FR" sz="2800" b="0" i="1"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Trebuchet MS"/>
                <a:ea typeface="+mn-ea"/>
                <a:cs typeface="+mn-cs"/>
              </a:rPr>
              <a:t> et NOS QUESTIONS – PARTIE 1</a:t>
            </a:r>
            <a:endParaRPr kumimoji="0" lang="fr-FR"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rebuchet MS"/>
              <a:ea typeface="+mn-ea"/>
              <a:cs typeface="+mn-cs"/>
            </a:endParaRP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91874989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201227"/>
            <a:ext cx="8596668" cy="482354"/>
          </a:xfrm>
        </p:spPr>
        <p:txBody>
          <a:bodyPr>
            <a:normAutofit fontScale="90000"/>
          </a:bodyPr>
          <a:lstStyle/>
          <a:p>
            <a:r>
              <a:rPr lang="fr-FR" b="1" dirty="0">
                <a:solidFill>
                  <a:schemeClr val="accent1">
                    <a:lumMod val="75000"/>
                  </a:schemeClr>
                </a:solidFill>
              </a:rPr>
              <a:t>Questions concernant notre </a:t>
            </a:r>
            <a:r>
              <a:rPr lang="fr-FR" b="1" dirty="0" smtClean="0">
                <a:solidFill>
                  <a:schemeClr val="accent1">
                    <a:lumMod val="75000"/>
                  </a:schemeClr>
                </a:solidFill>
              </a:rPr>
              <a:t>quartier</a:t>
            </a:r>
            <a:r>
              <a:rPr lang="fr-FR" b="1" dirty="0" smtClean="0"/>
              <a:t/>
            </a:r>
            <a:br>
              <a:rPr lang="fr-FR" b="1" dirty="0" smtClean="0"/>
            </a:br>
            <a:endParaRPr lang="fr-FR" dirty="0"/>
          </a:p>
        </p:txBody>
      </p:sp>
      <p:sp>
        <p:nvSpPr>
          <p:cNvPr id="3" name="Espace réservé du contenu 2"/>
          <p:cNvSpPr>
            <a:spLocks noGrp="1"/>
          </p:cNvSpPr>
          <p:nvPr>
            <p:ph idx="1"/>
          </p:nvPr>
        </p:nvSpPr>
        <p:spPr>
          <a:xfrm>
            <a:off x="490902" y="910574"/>
            <a:ext cx="9727296" cy="5819809"/>
          </a:xfrm>
        </p:spPr>
        <p:txBody>
          <a:bodyPr>
            <a:normAutofit fontScale="25000" lnSpcReduction="20000"/>
          </a:bodyPr>
          <a:lstStyle/>
          <a:p>
            <a:r>
              <a:rPr lang="fr-FR" sz="7200" b="1" dirty="0" smtClean="0">
                <a:solidFill>
                  <a:schemeClr val="accent1">
                    <a:lumMod val="75000"/>
                  </a:schemeClr>
                </a:solidFill>
                <a:effectLst>
                  <a:outerShdw blurRad="38100" dist="38100" dir="2700000" algn="tl">
                    <a:srgbClr val="000000">
                      <a:alpha val="43137"/>
                    </a:srgbClr>
                  </a:outerShdw>
                </a:effectLst>
              </a:rPr>
              <a:t>Sécurité</a:t>
            </a:r>
            <a:r>
              <a:rPr lang="fr-FR" sz="3700" b="1" dirty="0" smtClean="0">
                <a:solidFill>
                  <a:srgbClr val="92D050"/>
                </a:solidFill>
                <a:effectLst>
                  <a:outerShdw blurRad="38100" dist="38100" dir="2700000" algn="tl">
                    <a:srgbClr val="000000">
                      <a:alpha val="43137"/>
                    </a:srgbClr>
                  </a:outerShdw>
                </a:effectLst>
              </a:rPr>
              <a:t> </a:t>
            </a:r>
          </a:p>
          <a:p>
            <a:pPr>
              <a:buFont typeface="Arial" panose="020B0604020202020204" pitchFamily="34" charset="0"/>
              <a:buChar char="•"/>
            </a:pPr>
            <a:r>
              <a:rPr lang="fr-FR" sz="5600" dirty="0" smtClean="0"/>
              <a:t>Evolutions </a:t>
            </a:r>
            <a:r>
              <a:rPr lang="fr-FR" sz="5600" dirty="0"/>
              <a:t>de la </a:t>
            </a:r>
            <a:r>
              <a:rPr lang="fr-FR" sz="5600" b="1" dirty="0"/>
              <a:t>Police Municipale</a:t>
            </a:r>
            <a:r>
              <a:rPr lang="fr-FR" sz="5600" dirty="0"/>
              <a:t> : effectifs, rondes </a:t>
            </a:r>
            <a:r>
              <a:rPr lang="fr-FR" sz="5600" dirty="0" smtClean="0"/>
              <a:t>nocturnes </a:t>
            </a:r>
            <a:endParaRPr lang="fr-FR" sz="5600" dirty="0"/>
          </a:p>
          <a:p>
            <a:pPr>
              <a:buFont typeface="Arial" panose="020B0604020202020204" pitchFamily="34" charset="0"/>
              <a:buChar char="•"/>
            </a:pPr>
            <a:r>
              <a:rPr lang="fr-FR" sz="5600" b="1" dirty="0" smtClean="0"/>
              <a:t>Caméras de vidéo protection supplémentaires</a:t>
            </a:r>
            <a:r>
              <a:rPr lang="fr-FR" sz="5600" dirty="0" smtClean="0"/>
              <a:t> dans le quartier</a:t>
            </a:r>
          </a:p>
          <a:p>
            <a:pPr>
              <a:buFont typeface="Arial" panose="020B0604020202020204" pitchFamily="34" charset="0"/>
              <a:buChar char="•"/>
            </a:pPr>
            <a:r>
              <a:rPr lang="fr-FR" sz="5600" b="1" dirty="0" smtClean="0"/>
              <a:t>Beauregard</a:t>
            </a:r>
            <a:r>
              <a:rPr lang="fr-FR" sz="5600" dirty="0" smtClean="0"/>
              <a:t> : inquiétude suite aux caméras vandalisées et feux de poubelles. Quid d’une antenne du commissariat ?</a:t>
            </a:r>
          </a:p>
          <a:p>
            <a:pPr>
              <a:buFont typeface="Arial" panose="020B0604020202020204" pitchFamily="34" charset="0"/>
              <a:buChar char="•"/>
            </a:pPr>
            <a:r>
              <a:rPr lang="fr-FR" sz="5600" b="1" dirty="0" smtClean="0"/>
              <a:t>Renforcement des contrôles </a:t>
            </a:r>
            <a:r>
              <a:rPr lang="fr-FR" sz="5600" dirty="0" smtClean="0"/>
              <a:t>: stationnement alterné, feux tricolores</a:t>
            </a:r>
          </a:p>
          <a:p>
            <a:pPr marL="0" indent="0">
              <a:buNone/>
            </a:pPr>
            <a:endParaRPr lang="fr-FR" sz="3200" dirty="0" smtClean="0"/>
          </a:p>
          <a:p>
            <a:r>
              <a:rPr lang="fr-FR" sz="7200" b="1" dirty="0" smtClean="0">
                <a:solidFill>
                  <a:schemeClr val="accent1">
                    <a:lumMod val="75000"/>
                  </a:schemeClr>
                </a:solidFill>
                <a:effectLst>
                  <a:outerShdw blurRad="38100" dist="38100" dir="2700000" algn="tl">
                    <a:srgbClr val="000000">
                      <a:alpha val="43137"/>
                    </a:srgbClr>
                  </a:outerShdw>
                </a:effectLst>
              </a:rPr>
              <a:t>Circulation</a:t>
            </a:r>
            <a:endParaRPr lang="fr-FR" sz="6400" b="1" dirty="0" smtClean="0">
              <a:solidFill>
                <a:schemeClr val="accent1">
                  <a:lumMod val="75000"/>
                </a:schemeClr>
              </a:solidFill>
              <a:effectLst>
                <a:outerShdw blurRad="38100" dist="38100" dir="2700000" algn="tl">
                  <a:srgbClr val="000000">
                    <a:alpha val="43137"/>
                  </a:srgbClr>
                </a:outerShdw>
              </a:effectLst>
            </a:endParaRPr>
          </a:p>
          <a:p>
            <a:pPr>
              <a:buFont typeface="Arial" panose="020B0604020202020204" pitchFamily="34" charset="0"/>
              <a:buChar char="•"/>
            </a:pPr>
            <a:r>
              <a:rPr lang="fr-FR" sz="5600" dirty="0" smtClean="0"/>
              <a:t>Réouverture de la </a:t>
            </a:r>
            <a:r>
              <a:rPr lang="fr-FR" sz="5600" b="1" dirty="0" smtClean="0"/>
              <a:t>sente de la Gare </a:t>
            </a:r>
          </a:p>
          <a:p>
            <a:pPr>
              <a:buFont typeface="Arial" panose="020B0604020202020204" pitchFamily="34" charset="0"/>
              <a:buChar char="•"/>
            </a:pPr>
            <a:r>
              <a:rPr lang="fr-FR" sz="5600" dirty="0" smtClean="0"/>
              <a:t>Reprise du </a:t>
            </a:r>
            <a:r>
              <a:rPr lang="fr-FR" sz="5600" b="1" dirty="0" smtClean="0"/>
              <a:t>marquage au sol </a:t>
            </a:r>
            <a:r>
              <a:rPr lang="fr-FR" sz="5600" dirty="0" smtClean="0"/>
              <a:t>à prévoir : Gare/allée P et M Curie,  D184 /Place de Verdun</a:t>
            </a:r>
          </a:p>
          <a:p>
            <a:pPr>
              <a:buFont typeface="Arial" panose="020B0604020202020204" pitchFamily="34" charset="0"/>
              <a:buChar char="•"/>
            </a:pPr>
            <a:r>
              <a:rPr lang="fr-FR" sz="5600" b="1" dirty="0" smtClean="0"/>
              <a:t>Réaménagement</a:t>
            </a:r>
            <a:r>
              <a:rPr lang="fr-FR" sz="5600" dirty="0" smtClean="0"/>
              <a:t> de la circulation douce </a:t>
            </a:r>
            <a:r>
              <a:rPr lang="fr-FR" sz="5600" b="1" dirty="0" smtClean="0"/>
              <a:t>Place Audran</a:t>
            </a:r>
          </a:p>
          <a:p>
            <a:pPr>
              <a:buFont typeface="Arial" panose="020B0604020202020204" pitchFamily="34" charset="0"/>
              <a:buChar char="•"/>
            </a:pPr>
            <a:r>
              <a:rPr lang="fr-FR" sz="5600" b="1" dirty="0" smtClean="0"/>
              <a:t>Communication </a:t>
            </a:r>
            <a:r>
              <a:rPr lang="fr-FR" sz="5600" dirty="0" smtClean="0"/>
              <a:t>lors de la </a:t>
            </a:r>
            <a:r>
              <a:rPr lang="fr-FR" sz="5600" b="1" dirty="0" smtClean="0"/>
              <a:t>planification des travaux des rues et trottoirs</a:t>
            </a:r>
          </a:p>
          <a:p>
            <a:pPr>
              <a:buFont typeface="Arial" panose="020B0604020202020204" pitchFamily="34" charset="0"/>
              <a:buChar char="•"/>
            </a:pPr>
            <a:endParaRPr lang="fr-FR" sz="3200" dirty="0" smtClean="0"/>
          </a:p>
          <a:p>
            <a:r>
              <a:rPr lang="fr-FR" sz="7200" b="1" dirty="0" smtClean="0">
                <a:solidFill>
                  <a:schemeClr val="accent1">
                    <a:lumMod val="75000"/>
                  </a:schemeClr>
                </a:solidFill>
                <a:effectLst>
                  <a:outerShdw blurRad="38100" dist="38100" dir="2700000" algn="tl">
                    <a:srgbClr val="000000">
                      <a:alpha val="43137"/>
                    </a:srgbClr>
                  </a:outerShdw>
                </a:effectLst>
              </a:rPr>
              <a:t>Construction</a:t>
            </a:r>
            <a:endParaRPr lang="fr-FR" sz="4800" b="1" dirty="0" smtClean="0">
              <a:solidFill>
                <a:schemeClr val="accent1">
                  <a:lumMod val="75000"/>
                </a:schemeClr>
              </a:solidFill>
              <a:effectLst>
                <a:outerShdw blurRad="38100" dist="38100" dir="2700000" algn="tl">
                  <a:srgbClr val="000000">
                    <a:alpha val="43137"/>
                  </a:srgbClr>
                </a:outerShdw>
              </a:effectLst>
            </a:endParaRPr>
          </a:p>
          <a:p>
            <a:pPr>
              <a:buFont typeface="Arial" panose="020B0604020202020204" pitchFamily="34" charset="0"/>
              <a:buChar char="•"/>
            </a:pPr>
            <a:r>
              <a:rPr lang="fr-FR" sz="5600" b="1" dirty="0" smtClean="0"/>
              <a:t>Immeuble parking de la piscine</a:t>
            </a:r>
            <a:r>
              <a:rPr lang="fr-FR" sz="5600" dirty="0" smtClean="0"/>
              <a:t> : modifications des plans</a:t>
            </a:r>
            <a:r>
              <a:rPr lang="fr-FR" sz="5600" dirty="0"/>
              <a:t> </a:t>
            </a:r>
            <a:r>
              <a:rPr lang="fr-FR" sz="5600" dirty="0" smtClean="0"/>
              <a:t>; fin des travaux </a:t>
            </a:r>
            <a:endParaRPr lang="fr-FR" sz="6400" dirty="0" smtClean="0"/>
          </a:p>
          <a:p>
            <a:pPr>
              <a:buFont typeface="Arial" panose="020B0604020202020204" pitchFamily="34" charset="0"/>
              <a:buChar char="•"/>
            </a:pPr>
            <a:endParaRPr lang="fr-FR" sz="3200" dirty="0" smtClean="0"/>
          </a:p>
          <a:p>
            <a:r>
              <a:rPr lang="fr-FR" sz="7200" b="1" dirty="0" smtClean="0">
                <a:solidFill>
                  <a:schemeClr val="accent1">
                    <a:lumMod val="75000"/>
                  </a:schemeClr>
                </a:solidFill>
                <a:effectLst>
                  <a:outerShdw blurRad="38100" dist="38100" dir="2700000" algn="tl">
                    <a:srgbClr val="000000">
                      <a:alpha val="43137"/>
                    </a:srgbClr>
                  </a:outerShdw>
                </a:effectLst>
              </a:rPr>
              <a:t>Autres</a:t>
            </a:r>
            <a:endParaRPr lang="fr-FR" sz="6400" b="1" dirty="0" smtClean="0">
              <a:solidFill>
                <a:schemeClr val="accent1">
                  <a:lumMod val="75000"/>
                </a:schemeClr>
              </a:solidFill>
              <a:effectLst>
                <a:outerShdw blurRad="38100" dist="38100" dir="2700000" algn="tl">
                  <a:srgbClr val="000000">
                    <a:alpha val="43137"/>
                  </a:srgbClr>
                </a:outerShdw>
              </a:effectLst>
            </a:endParaRPr>
          </a:p>
          <a:p>
            <a:pPr>
              <a:buFont typeface="Arial" panose="020B0604020202020204" pitchFamily="34" charset="0"/>
              <a:buChar char="•"/>
            </a:pPr>
            <a:r>
              <a:rPr lang="fr-FR" sz="5600" dirty="0" smtClean="0"/>
              <a:t>Plan d’intervention contre les </a:t>
            </a:r>
            <a:r>
              <a:rPr lang="fr-FR" sz="5600" b="1" dirty="0" smtClean="0"/>
              <a:t>déjections canines</a:t>
            </a:r>
            <a:r>
              <a:rPr lang="fr-FR" sz="5600" dirty="0" smtClean="0"/>
              <a:t> sur les trottoirs</a:t>
            </a:r>
          </a:p>
          <a:p>
            <a:pPr>
              <a:buFont typeface="Arial" panose="020B0604020202020204" pitchFamily="34" charset="0"/>
              <a:buChar char="•"/>
            </a:pPr>
            <a:r>
              <a:rPr lang="fr-FR" sz="5600" b="1" dirty="0" smtClean="0"/>
              <a:t>Stationnement</a:t>
            </a:r>
            <a:r>
              <a:rPr lang="fr-FR" sz="5600" dirty="0" smtClean="0"/>
              <a:t> </a:t>
            </a:r>
            <a:r>
              <a:rPr lang="fr-FR" sz="5600" b="1" dirty="0" smtClean="0"/>
              <a:t>gratuit</a:t>
            </a:r>
            <a:r>
              <a:rPr lang="fr-FR" sz="5600" dirty="0" smtClean="0"/>
              <a:t> </a:t>
            </a:r>
            <a:r>
              <a:rPr lang="fr-FR" sz="5600" b="1" dirty="0" smtClean="0"/>
              <a:t>Cellois/limité 4h non Cellois </a:t>
            </a:r>
            <a:r>
              <a:rPr lang="fr-FR" sz="5600" dirty="0" smtClean="0"/>
              <a:t>pour désengorger les rues à proximité de la gare</a:t>
            </a:r>
          </a:p>
          <a:p>
            <a:pPr>
              <a:buFont typeface="Arial" panose="020B0604020202020204" pitchFamily="34" charset="0"/>
              <a:buChar char="•"/>
            </a:pPr>
            <a:r>
              <a:rPr lang="fr-FR" sz="5600" b="1" dirty="0" smtClean="0"/>
              <a:t>Facturation</a:t>
            </a:r>
            <a:r>
              <a:rPr lang="fr-FR" sz="5600" dirty="0" smtClean="0"/>
              <a:t> de l’</a:t>
            </a:r>
            <a:r>
              <a:rPr lang="fr-FR" sz="5600" b="1" dirty="0" smtClean="0"/>
              <a:t>élagage des haies débordantes </a:t>
            </a:r>
            <a:r>
              <a:rPr lang="fr-FR" sz="5600" dirty="0" smtClean="0"/>
              <a:t>par les services municipaux</a:t>
            </a:r>
          </a:p>
          <a:p>
            <a:pPr lvl="1">
              <a:buFont typeface="Wingdings" panose="05000000000000000000" pitchFamily="2" charset="2"/>
              <a:buChar char="Ø"/>
            </a:pP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397917240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097058" y="519659"/>
            <a:ext cx="8596668" cy="814466"/>
          </a:xfrm>
        </p:spPr>
        <p:txBody>
          <a:bodyPr>
            <a:normAutofit fontScale="90000"/>
          </a:bodyPr>
          <a:lstStyle/>
          <a:p>
            <a:pPr algn="ctr"/>
            <a:r>
              <a:rPr lang="fr-FR" altLang="fr-FR" dirty="0">
                <a:effectLst>
                  <a:outerShdw blurRad="38100" dist="38100" dir="2700000" algn="tl">
                    <a:srgbClr val="000000">
                      <a:alpha val="43137"/>
                    </a:srgbClr>
                  </a:outerShdw>
                </a:effectLst>
              </a:rPr>
              <a:t>Commission Accueil</a:t>
            </a:r>
            <a:br>
              <a:rPr lang="fr-FR" altLang="fr-FR" dirty="0">
                <a:effectLst>
                  <a:outerShdw blurRad="38100" dist="38100" dir="2700000" algn="tl">
                    <a:srgbClr val="000000">
                      <a:alpha val="43137"/>
                    </a:srgbClr>
                  </a:outerShdw>
                </a:effectLst>
              </a:rPr>
            </a:br>
            <a:r>
              <a:rPr lang="fr-FR" altLang="fr-FR" dirty="0">
                <a:effectLst>
                  <a:outerShdw blurRad="38100" dist="38100" dir="2700000" algn="tl">
                    <a:srgbClr val="000000">
                      <a:alpha val="43137"/>
                    </a:srgbClr>
                  </a:outerShdw>
                </a:effectLst>
              </a:rPr>
              <a:t/>
            </a:r>
            <a:br>
              <a:rPr lang="fr-FR" altLang="fr-FR" dirty="0">
                <a:effectLst>
                  <a:outerShdw blurRad="38100" dist="38100" dir="2700000" algn="tl">
                    <a:srgbClr val="000000">
                      <a:alpha val="43137"/>
                    </a:srgbClr>
                  </a:outerShdw>
                </a:effectLst>
              </a:rPr>
            </a:br>
            <a:r>
              <a:rPr lang="fr-FR" altLang="fr-FR" dirty="0">
                <a:effectLst>
                  <a:outerShdw blurRad="38100" dist="38100" dir="2700000" algn="tl">
                    <a:srgbClr val="000000">
                      <a:alpha val="43137"/>
                    </a:srgbClr>
                  </a:outerShdw>
                </a:effectLst>
              </a:rPr>
              <a:t/>
            </a:r>
            <a:br>
              <a:rPr lang="fr-FR" altLang="fr-FR" dirty="0">
                <a:effectLst>
                  <a:outerShdw blurRad="38100" dist="38100" dir="2700000" algn="tl">
                    <a:srgbClr val="000000">
                      <a:alpha val="43137"/>
                    </a:srgbClr>
                  </a:outerShdw>
                </a:effectLst>
              </a:rPr>
            </a:br>
            <a:endParaRPr lang="fr-FR" altLang="fr-FR" sz="5600" dirty="0">
              <a:effectLst>
                <a:outerShdw blurRad="38100" dist="38100" dir="2700000" algn="tl">
                  <a:srgbClr val="000000">
                    <a:alpha val="43137"/>
                  </a:srgbClr>
                </a:outerShdw>
              </a:effectLst>
            </a:endParaRPr>
          </a:p>
        </p:txBody>
      </p:sp>
      <p:sp>
        <p:nvSpPr>
          <p:cNvPr id="3075" name="Rectangle 3"/>
          <p:cNvSpPr>
            <a:spLocks noGrp="1" noChangeArrowheads="1"/>
          </p:cNvSpPr>
          <p:nvPr>
            <p:ph type="body" idx="1"/>
          </p:nvPr>
        </p:nvSpPr>
        <p:spPr>
          <a:xfrm>
            <a:off x="1441292" y="3839311"/>
            <a:ext cx="8197383" cy="1143000"/>
          </a:xfrm>
        </p:spPr>
        <p:txBody>
          <a:bodyPr vert="horz" lIns="91440" tIns="45720" rIns="91440" bIns="45720" rtlCol="0" anchor="t">
            <a:normAutofit/>
          </a:bodyPr>
          <a:lstStyle/>
          <a:p>
            <a:pPr algn="ctr">
              <a:buNone/>
            </a:pPr>
            <a:r>
              <a:rPr lang="fr-FR" altLang="fr-FR" sz="2400" dirty="0"/>
              <a:t>Madame </a:t>
            </a:r>
            <a:r>
              <a:rPr lang="fr-FR" altLang="fr-FR" sz="2400" dirty="0" smtClean="0"/>
              <a:t>Caroline </a:t>
            </a:r>
            <a:r>
              <a:rPr lang="fr-FR" altLang="fr-FR" sz="2400" dirty="0" err="1" smtClean="0"/>
              <a:t>Ribadeau</a:t>
            </a:r>
            <a:r>
              <a:rPr lang="fr-FR" altLang="fr-FR" sz="2400" dirty="0" smtClean="0"/>
              <a:t> Dumas</a:t>
            </a:r>
            <a:endParaRPr lang="fr-FR" altLang="fr-FR" sz="2400" dirty="0"/>
          </a:p>
          <a:p>
            <a:pPr algn="ctr" eaLnBrk="1" hangingPunct="1">
              <a:buFont typeface="Wingdings" panose="05000000000000000000" pitchFamily="2" charset="2"/>
              <a:buNone/>
            </a:pPr>
            <a:r>
              <a:rPr lang="fr-FR" altLang="fr-FR" sz="2000" i="1" dirty="0"/>
              <a:t>Coordinatrice de la commission Accueil</a:t>
            </a:r>
          </a:p>
        </p:txBody>
      </p:sp>
      <p:sp>
        <p:nvSpPr>
          <p:cNvPr id="3077" name="ZoneTexte 2"/>
          <p:cNvSpPr txBox="1">
            <a:spLocks noChangeArrowheads="1"/>
          </p:cNvSpPr>
          <p:nvPr/>
        </p:nvSpPr>
        <p:spPr bwMode="auto">
          <a:xfrm>
            <a:off x="2392977" y="5228616"/>
            <a:ext cx="71184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spcBef>
                <a:spcPct val="0"/>
              </a:spcBef>
              <a:buNone/>
              <a:defRPr/>
            </a:pPr>
            <a:r>
              <a:rPr kumimoji="0" lang="fr-FR" altLang="fr-FR" sz="1200" b="0" i="1" u="none" strike="noStrike" kern="1200" cap="none" spc="0" normalizeH="0" baseline="0" noProof="0" dirty="0">
                <a:ln>
                  <a:noFill/>
                </a:ln>
                <a:effectLst/>
                <a:uLnTx/>
                <a:uFillTx/>
                <a:latin typeface="Calibri"/>
                <a:cs typeface="Calibri"/>
              </a:rPr>
              <a:t>Membres : Marie-Madeleine Calais,</a:t>
            </a:r>
            <a:r>
              <a:rPr lang="fr-FR" altLang="fr-FR" sz="1200" i="1" dirty="0">
                <a:latin typeface="Calibri"/>
                <a:cs typeface="Calibri"/>
              </a:rPr>
              <a:t> Laurent </a:t>
            </a:r>
            <a:r>
              <a:rPr lang="fr-FR" altLang="fr-FR" sz="1200" i="1" dirty="0" err="1">
                <a:latin typeface="Calibri"/>
                <a:cs typeface="Calibri"/>
              </a:rPr>
              <a:t>Dalissier</a:t>
            </a:r>
            <a:r>
              <a:rPr lang="fr-FR" altLang="fr-FR" sz="1200" i="1" dirty="0">
                <a:latin typeface="Calibri"/>
                <a:cs typeface="Calibri"/>
              </a:rPr>
              <a:t>, Jean-Pierre</a:t>
            </a:r>
            <a:r>
              <a:rPr kumimoji="0" lang="fr-FR" altLang="fr-FR" sz="1200" b="0" i="1" u="none" strike="noStrike" kern="1200" cap="none" spc="0" normalizeH="0" baseline="0" noProof="0" dirty="0">
                <a:ln>
                  <a:noFill/>
                </a:ln>
                <a:effectLst/>
                <a:uLnTx/>
                <a:uFillTx/>
                <a:latin typeface="Calibri"/>
                <a:cs typeface="Calibri"/>
              </a:rPr>
              <a:t> </a:t>
            </a:r>
            <a:r>
              <a:rPr kumimoji="0" lang="fr-FR" altLang="fr-FR" sz="1200" b="0" i="1" u="none" strike="noStrike" kern="1200" cap="none" spc="0" normalizeH="0" baseline="0" noProof="0" dirty="0" err="1">
                <a:ln>
                  <a:noFill/>
                </a:ln>
                <a:effectLst/>
                <a:uLnTx/>
                <a:uFillTx/>
                <a:latin typeface="Calibri"/>
                <a:cs typeface="Calibri"/>
              </a:rPr>
              <a:t>Lieubray</a:t>
            </a:r>
            <a:r>
              <a:rPr kumimoji="0" lang="fr-FR" altLang="fr-FR" sz="1200" b="0" i="1" u="none" strike="noStrike" kern="1200" cap="none" spc="0" normalizeH="0" baseline="0" noProof="0" dirty="0" smtClean="0">
                <a:ln>
                  <a:noFill/>
                </a:ln>
                <a:effectLst/>
                <a:uLnTx/>
                <a:uFillTx/>
                <a:latin typeface="Calibri"/>
                <a:cs typeface="Calibri"/>
              </a:rPr>
              <a:t>,</a:t>
            </a:r>
            <a:r>
              <a:rPr kumimoji="0" lang="fr-FR" altLang="fr-FR" sz="1200" b="0" i="1" u="none" strike="noStrike" kern="1200" cap="none" spc="0" normalizeH="0" noProof="0" dirty="0" smtClean="0">
                <a:ln>
                  <a:noFill/>
                </a:ln>
                <a:effectLst/>
                <a:uLnTx/>
                <a:uFillTx/>
                <a:latin typeface="Calibri"/>
                <a:cs typeface="Calibri"/>
              </a:rPr>
              <a:t> Vincent </a:t>
            </a:r>
            <a:r>
              <a:rPr kumimoji="0" lang="fr-FR" altLang="fr-FR" sz="1200" b="0" i="1" u="none" strike="noStrike" kern="1200" cap="none" spc="0" normalizeH="0" noProof="0" dirty="0" err="1" smtClean="0">
                <a:ln>
                  <a:noFill/>
                </a:ln>
                <a:effectLst/>
                <a:uLnTx/>
                <a:uFillTx/>
                <a:latin typeface="Calibri"/>
                <a:cs typeface="Calibri"/>
              </a:rPr>
              <a:t>Noailly</a:t>
            </a:r>
            <a:r>
              <a:rPr lang="fr-FR" altLang="fr-FR" sz="1200" i="1" dirty="0" smtClean="0">
                <a:latin typeface="Calibri"/>
                <a:cs typeface="Calibri"/>
              </a:rPr>
              <a:t>, </a:t>
            </a:r>
          </a:p>
          <a:p>
            <a:pPr algn="ctr">
              <a:spcBef>
                <a:spcPct val="0"/>
              </a:spcBef>
              <a:buNone/>
              <a:defRPr/>
            </a:pPr>
            <a:r>
              <a:rPr lang="fr-FR" altLang="fr-FR" sz="1200" i="1" dirty="0" smtClean="0">
                <a:latin typeface="Calibri"/>
                <a:cs typeface="Calibri"/>
              </a:rPr>
              <a:t>Alexandra </a:t>
            </a:r>
            <a:r>
              <a:rPr lang="fr-FR" altLang="fr-FR" sz="1200" i="1" dirty="0">
                <a:latin typeface="Calibri"/>
                <a:cs typeface="Calibri"/>
              </a:rPr>
              <a:t>Egorova-Rigaud, </a:t>
            </a:r>
            <a:r>
              <a:rPr lang="fr-FR" altLang="fr-FR" sz="1200" i="1" dirty="0" smtClean="0">
                <a:latin typeface="Calibri"/>
                <a:cs typeface="Calibri"/>
              </a:rPr>
              <a:t> Caroline </a:t>
            </a:r>
            <a:r>
              <a:rPr lang="fr-FR" altLang="fr-FR" sz="1200" i="1" dirty="0" err="1" smtClean="0">
                <a:latin typeface="Calibri"/>
                <a:cs typeface="Calibri"/>
              </a:rPr>
              <a:t>Ribadeau</a:t>
            </a:r>
            <a:r>
              <a:rPr lang="fr-FR" altLang="fr-FR" sz="1200" i="1" dirty="0" smtClean="0">
                <a:latin typeface="Calibri"/>
                <a:cs typeface="Calibri"/>
              </a:rPr>
              <a:t> Dumas et Sophie </a:t>
            </a:r>
            <a:r>
              <a:rPr lang="fr-FR" altLang="fr-FR" sz="1200" i="1" dirty="0" err="1" smtClean="0">
                <a:latin typeface="Calibri"/>
                <a:cs typeface="Calibri"/>
              </a:rPr>
              <a:t>Scarfogliero</a:t>
            </a:r>
            <a:endParaRPr lang="fr-FR" sz="2400" dirty="0">
              <a:latin typeface="Calibri"/>
              <a:cs typeface="Calibri"/>
            </a:endParaRPr>
          </a:p>
        </p:txBody>
      </p:sp>
      <p:sp>
        <p:nvSpPr>
          <p:cNvPr id="3" name="Rectangle 2"/>
          <p:cNvSpPr/>
          <p:nvPr/>
        </p:nvSpPr>
        <p:spPr>
          <a:xfrm>
            <a:off x="4690807" y="3244334"/>
            <a:ext cx="184731"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Trebuchet MS"/>
              <a:ea typeface="+mn-ea"/>
              <a:cs typeface="+mn-cs"/>
            </a:endParaRPr>
          </a:p>
        </p:txBody>
      </p:sp>
      <p:pic>
        <p:nvPicPr>
          <p:cNvPr id="1026" name="Picture 2"/>
          <p:cNvPicPr>
            <a:picLocks noChangeAspect="1" noChangeArrowheads="1"/>
          </p:cNvPicPr>
          <p:nvPr/>
        </p:nvPicPr>
        <p:blipFill>
          <a:blip r:embed="rId2"/>
          <a:srcRect/>
          <a:stretch>
            <a:fillRect/>
          </a:stretch>
        </p:blipFill>
        <p:spPr bwMode="auto">
          <a:xfrm>
            <a:off x="2917826" y="1495425"/>
            <a:ext cx="5207000" cy="2117419"/>
          </a:xfrm>
          <a:prstGeom prst="rect">
            <a:avLst/>
          </a:prstGeom>
          <a:noFill/>
          <a:ln w="9525">
            <a:noFill/>
            <a:miter lim="800000"/>
            <a:headEnd/>
            <a:tailEnd/>
          </a:ln>
          <a:effectLst/>
        </p:spPr>
      </p:pic>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40679714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872206" y="579619"/>
            <a:ext cx="8596668" cy="799475"/>
          </a:xfrm>
        </p:spPr>
        <p:txBody>
          <a:bodyPr/>
          <a:lstStyle/>
          <a:p>
            <a:pPr eaLnBrk="1" hangingPunct="1"/>
            <a:r>
              <a:rPr lang="fr-FR" altLang="fr-FR" b="1" dirty="0"/>
              <a:t>Commission Accueil</a:t>
            </a:r>
          </a:p>
        </p:txBody>
      </p:sp>
      <p:sp>
        <p:nvSpPr>
          <p:cNvPr id="50179" name="Rectangle 3"/>
          <p:cNvSpPr>
            <a:spLocks noGrp="1" noChangeArrowheads="1"/>
          </p:cNvSpPr>
          <p:nvPr>
            <p:ph type="body" idx="1"/>
          </p:nvPr>
        </p:nvSpPr>
        <p:spPr>
          <a:xfrm>
            <a:off x="872206" y="1890421"/>
            <a:ext cx="7871744" cy="4224629"/>
          </a:xfrm>
        </p:spPr>
        <p:txBody>
          <a:bodyPr vert="horz" lIns="91440" tIns="45720" rIns="91440" bIns="45720" rtlCol="0" anchor="t">
            <a:normAutofit fontScale="70000" lnSpcReduction="20000"/>
          </a:bodyPr>
          <a:lstStyle/>
          <a:p>
            <a:pPr>
              <a:buFont typeface="Wingdings" panose="05000000000000000000" pitchFamily="2" charset="2"/>
              <a:buChar char="v"/>
            </a:pPr>
            <a:r>
              <a:rPr lang="fr-FR" sz="2800" b="1" u="sng" dirty="0">
                <a:solidFill>
                  <a:schemeClr val="accent1">
                    <a:lumMod val="75000"/>
                  </a:schemeClr>
                </a:solidFill>
                <a:latin typeface="Arial" panose="020B0604020202020204" pitchFamily="34" charset="0"/>
                <a:cs typeface="Arial" panose="020B0604020202020204" pitchFamily="34" charset="0"/>
              </a:rPr>
              <a:t>Nos objectifs</a:t>
            </a:r>
            <a:r>
              <a:rPr lang="fr-FR" sz="2800" b="1" dirty="0">
                <a:solidFill>
                  <a:schemeClr val="accent1">
                    <a:lumMod val="75000"/>
                  </a:schemeClr>
                </a:solidFill>
                <a:latin typeface="Arial" panose="020B0604020202020204" pitchFamily="34" charset="0"/>
                <a:cs typeface="Arial" panose="020B0604020202020204" pitchFamily="34" charset="0"/>
              </a:rPr>
              <a:t> : </a:t>
            </a:r>
          </a:p>
          <a:p>
            <a:pPr>
              <a:buFontTx/>
              <a:buChar char="-"/>
            </a:pPr>
            <a:r>
              <a:rPr lang="fr-FR" sz="2800" dirty="0">
                <a:solidFill>
                  <a:schemeClr val="tx1"/>
                </a:solidFill>
                <a:latin typeface="Arial" panose="020B0604020202020204" pitchFamily="34" charset="0"/>
                <a:cs typeface="Arial" panose="020B0604020202020204" pitchFamily="34" charset="0"/>
              </a:rPr>
              <a:t>Faciliter l’intégration des nouveaux arrivants </a:t>
            </a:r>
          </a:p>
          <a:p>
            <a:pPr>
              <a:buFontTx/>
              <a:buChar char="-"/>
            </a:pPr>
            <a:r>
              <a:rPr lang="fr-FR" sz="2800" dirty="0">
                <a:solidFill>
                  <a:schemeClr val="tx1"/>
                </a:solidFill>
                <a:latin typeface="Arial" panose="020B0604020202020204" pitchFamily="34" charset="0"/>
                <a:cs typeface="Arial" panose="020B0604020202020204" pitchFamily="34" charset="0"/>
              </a:rPr>
              <a:t>Informer sur les spécificités du quartier</a:t>
            </a:r>
          </a:p>
          <a:p>
            <a:pPr>
              <a:buFontTx/>
              <a:buChar char="-"/>
            </a:pPr>
            <a:endParaRPr lang="fr-FR" sz="2800" dirty="0">
              <a:solidFill>
                <a:schemeClr val="accent1">
                  <a:lumMod val="75000"/>
                </a:schemeClr>
              </a:solidFill>
            </a:endParaRPr>
          </a:p>
          <a:p>
            <a:pPr>
              <a:buFont typeface="Wingdings" panose="05000000000000000000" pitchFamily="2" charset="2"/>
              <a:buChar char="v"/>
            </a:pPr>
            <a:r>
              <a:rPr lang="fr-FR" sz="2800" b="1" u="sng" dirty="0">
                <a:solidFill>
                  <a:schemeClr val="accent1">
                    <a:lumMod val="75000"/>
                  </a:schemeClr>
                </a:solidFill>
                <a:latin typeface="Arial" panose="020B0604020202020204" pitchFamily="34" charset="0"/>
                <a:cs typeface="Arial" panose="020B0604020202020204" pitchFamily="34" charset="0"/>
              </a:rPr>
              <a:t>Nos actions</a:t>
            </a:r>
            <a:r>
              <a:rPr lang="fr-FR" sz="2800" b="1" dirty="0">
                <a:solidFill>
                  <a:schemeClr val="accent1">
                    <a:lumMod val="75000"/>
                  </a:schemeClr>
                </a:solidFill>
                <a:latin typeface="Arial" panose="020B0604020202020204" pitchFamily="34" charset="0"/>
                <a:cs typeface="Arial" panose="020B0604020202020204" pitchFamily="34" charset="0"/>
              </a:rPr>
              <a:t> :</a:t>
            </a:r>
          </a:p>
          <a:p>
            <a:pPr>
              <a:buFontTx/>
              <a:buChar char="-"/>
            </a:pPr>
            <a:r>
              <a:rPr lang="fr-FR" sz="2800" dirty="0">
                <a:solidFill>
                  <a:schemeClr val="tx1"/>
                </a:solidFill>
                <a:latin typeface="Arial" panose="020B0604020202020204" pitchFamily="34" charset="0"/>
                <a:cs typeface="Arial" panose="020B0604020202020204" pitchFamily="34" charset="0"/>
              </a:rPr>
              <a:t>Temps d’échange individuels, réponse à vos questions</a:t>
            </a:r>
          </a:p>
          <a:p>
            <a:pPr>
              <a:buFontTx/>
              <a:buChar char="-"/>
            </a:pPr>
            <a:r>
              <a:rPr lang="fr-FR" sz="2800" dirty="0">
                <a:solidFill>
                  <a:schemeClr val="tx1"/>
                </a:solidFill>
                <a:latin typeface="Arial"/>
                <a:cs typeface="Arial"/>
              </a:rPr>
              <a:t>Accueils groupés possibles (café ou apéro avec plusieurs nouveaux arrivants)</a:t>
            </a:r>
          </a:p>
          <a:p>
            <a:pPr>
              <a:buFontTx/>
              <a:buChar char="-"/>
            </a:pPr>
            <a:r>
              <a:rPr lang="fr-FR" sz="2800" dirty="0">
                <a:solidFill>
                  <a:schemeClr val="tx1"/>
                </a:solidFill>
                <a:latin typeface="Arial" panose="020B0604020202020204" pitchFamily="34" charset="0"/>
                <a:cs typeface="Arial" panose="020B0604020202020204" pitchFamily="34" charset="0"/>
              </a:rPr>
              <a:t>Remise du livret d’accueil incluant le cahier des charges et les règles de l’Association</a:t>
            </a:r>
          </a:p>
          <a:p>
            <a:pPr>
              <a:buFontTx/>
              <a:buChar char="-"/>
            </a:pPr>
            <a:r>
              <a:rPr lang="fr-FR" sz="2800" dirty="0">
                <a:solidFill>
                  <a:schemeClr val="tx1"/>
                </a:solidFill>
                <a:latin typeface="Arial" panose="020B0604020202020204" pitchFamily="34" charset="0"/>
                <a:cs typeface="Arial" panose="020B0604020202020204" pitchFamily="34" charset="0"/>
              </a:rPr>
              <a:t>Remise de l’autocollant « </a:t>
            </a:r>
            <a:r>
              <a:rPr lang="fr-FR" sz="2800" i="1" dirty="0">
                <a:solidFill>
                  <a:schemeClr val="tx1"/>
                </a:solidFill>
                <a:latin typeface="Arial" panose="020B0604020202020204" pitchFamily="34" charset="0"/>
                <a:cs typeface="Arial" panose="020B0604020202020204" pitchFamily="34" charset="0"/>
              </a:rPr>
              <a:t>Voisins vigilants</a:t>
            </a:r>
            <a:r>
              <a:rPr lang="fr-FR" sz="2800" dirty="0">
                <a:solidFill>
                  <a:schemeClr val="tx1"/>
                </a:solidFill>
                <a:latin typeface="Arial" panose="020B0604020202020204" pitchFamily="34" charset="0"/>
                <a:cs typeface="Arial" panose="020B0604020202020204" pitchFamily="34" charset="0"/>
              </a:rPr>
              <a:t> »</a:t>
            </a:r>
          </a:p>
          <a:p>
            <a:pPr>
              <a:buFontTx/>
              <a:buChar char="-"/>
            </a:pPr>
            <a:r>
              <a:rPr lang="fr-FR" sz="2800" dirty="0">
                <a:solidFill>
                  <a:schemeClr val="tx1"/>
                </a:solidFill>
                <a:latin typeface="Arial" panose="020B0604020202020204" pitchFamily="34" charset="0"/>
                <a:cs typeface="Arial" panose="020B0604020202020204" pitchFamily="34" charset="0"/>
              </a:rPr>
              <a:t>Information sur le groupe « </a:t>
            </a:r>
            <a:r>
              <a:rPr lang="fr-FR" sz="2800" i="1" dirty="0">
                <a:solidFill>
                  <a:schemeClr val="tx1"/>
                </a:solidFill>
                <a:latin typeface="Arial" panose="020B0604020202020204" pitchFamily="34" charset="0"/>
                <a:cs typeface="Arial" panose="020B0604020202020204" pitchFamily="34" charset="0"/>
              </a:rPr>
              <a:t>Signal</a:t>
            </a:r>
            <a:r>
              <a:rPr lang="fr-FR" sz="2800" dirty="0">
                <a:solidFill>
                  <a:schemeClr val="tx1"/>
                </a:solidFill>
                <a:latin typeface="Arial" panose="020B0604020202020204" pitchFamily="34" charset="0"/>
                <a:cs typeface="Arial" panose="020B0604020202020204" pitchFamily="34" charset="0"/>
              </a:rPr>
              <a:t> » du quartier</a:t>
            </a:r>
          </a:p>
          <a:p>
            <a:pPr>
              <a:defRPr/>
            </a:pPr>
            <a:endParaRPr lang="fr-FR" sz="2800" dirty="0">
              <a:solidFill>
                <a:schemeClr val="tx1"/>
              </a:solidFill>
            </a:endParaRPr>
          </a:p>
        </p:txBody>
      </p:sp>
      <p:pic>
        <p:nvPicPr>
          <p:cNvPr id="5" name="Image 4"/>
          <p:cNvPicPr>
            <a:picLocks noChangeAspect="1"/>
          </p:cNvPicPr>
          <p:nvPr/>
        </p:nvPicPr>
        <p:blipFill>
          <a:blip r:embed="rId3"/>
          <a:stretch>
            <a:fillRect/>
          </a:stretch>
        </p:blipFill>
        <p:spPr>
          <a:xfrm>
            <a:off x="7169188" y="579619"/>
            <a:ext cx="1397986" cy="1937210"/>
          </a:xfrm>
          <a:prstGeom prst="rect">
            <a:avLst/>
          </a:prstGeom>
          <a:ln>
            <a:solidFill>
              <a:schemeClr val="bg1"/>
            </a:solidFill>
          </a:ln>
        </p:spPr>
      </p:pic>
      <p:pic>
        <p:nvPicPr>
          <p:cNvPr id="6" name="Image 5"/>
          <p:cNvPicPr>
            <a:picLocks noChangeAspect="1"/>
          </p:cNvPicPr>
          <p:nvPr/>
        </p:nvPicPr>
        <p:blipFill>
          <a:blip r:embed="rId4"/>
          <a:stretch>
            <a:fillRect/>
          </a:stretch>
        </p:blipFill>
        <p:spPr>
          <a:xfrm rot="1133490">
            <a:off x="9351357" y="2234575"/>
            <a:ext cx="1583127" cy="1600429"/>
          </a:xfrm>
          <a:prstGeom prst="rect">
            <a:avLst/>
          </a:prstGeom>
        </p:spPr>
      </p:pic>
      <p:pic>
        <p:nvPicPr>
          <p:cNvPr id="9" name="Imag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386806779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C2E94CC5-D83A-4A7C-9D66-2205CE6DD0F6}"/>
              </a:ext>
            </a:extLst>
          </p:cNvPr>
          <p:cNvSpPr txBox="1"/>
          <p:nvPr/>
        </p:nvSpPr>
        <p:spPr>
          <a:xfrm>
            <a:off x="474518" y="452643"/>
            <a:ext cx="6102926" cy="646331"/>
          </a:xfrm>
          <a:prstGeom prst="rect">
            <a:avLst/>
          </a:prstGeom>
          <a:noFill/>
        </p:spPr>
        <p:txBody>
          <a:bodyPr wrap="square">
            <a:spAutoFit/>
          </a:bodyPr>
          <a:lstStyle/>
          <a:p>
            <a:r>
              <a:rPr lang="fr-FR" altLang="fr-FR" sz="3600" b="1" dirty="0">
                <a:solidFill>
                  <a:srgbClr val="99CC00"/>
                </a:solidFill>
              </a:rPr>
              <a:t>  </a:t>
            </a:r>
            <a:endParaRPr lang="fr-FR" sz="3600" dirty="0">
              <a:solidFill>
                <a:srgbClr val="99CC00"/>
              </a:solidFill>
            </a:endParaRPr>
          </a:p>
        </p:txBody>
      </p:sp>
      <p:sp>
        <p:nvSpPr>
          <p:cNvPr id="9" name="Title 8"/>
          <p:cNvSpPr>
            <a:spLocks noGrp="1"/>
          </p:cNvSpPr>
          <p:nvPr>
            <p:ph type="title"/>
          </p:nvPr>
        </p:nvSpPr>
        <p:spPr>
          <a:xfrm>
            <a:off x="677334" y="647700"/>
            <a:ext cx="8596668" cy="752475"/>
          </a:xfrm>
        </p:spPr>
        <p:txBody>
          <a:bodyPr>
            <a:normAutofit/>
          </a:bodyPr>
          <a:lstStyle/>
          <a:p>
            <a:r>
              <a:rPr lang="fr-FR" altLang="fr-FR" b="1" dirty="0">
                <a:solidFill>
                  <a:srgbClr val="99CC00"/>
                </a:solidFill>
              </a:rPr>
              <a:t>Commission Accueil</a:t>
            </a:r>
            <a:endParaRPr lang="fr-FR" dirty="0"/>
          </a:p>
        </p:txBody>
      </p:sp>
      <p:sp>
        <p:nvSpPr>
          <p:cNvPr id="10" name="Content Placeholder 9"/>
          <p:cNvSpPr>
            <a:spLocks noGrp="1"/>
          </p:cNvSpPr>
          <p:nvPr>
            <p:ph idx="1"/>
          </p:nvPr>
        </p:nvSpPr>
        <p:spPr>
          <a:xfrm>
            <a:off x="677334" y="1714500"/>
            <a:ext cx="8596668" cy="4800601"/>
          </a:xfrm>
        </p:spPr>
        <p:txBody>
          <a:bodyPr/>
          <a:lstStyle/>
          <a:p>
            <a:r>
              <a:rPr lang="fr-FR" dirty="0"/>
              <a:t>Evolution du nombre d’arrivées dans le quartier</a:t>
            </a:r>
          </a:p>
        </p:txBody>
      </p:sp>
      <p:graphicFrame>
        <p:nvGraphicFramePr>
          <p:cNvPr id="11" name="Table 10"/>
          <p:cNvGraphicFramePr>
            <a:graphicFrameLocks noGrp="1"/>
          </p:cNvGraphicFramePr>
          <p:nvPr>
            <p:extLst>
              <p:ext uri="{D42A27DB-BD31-4B8C-83A1-F6EECF244321}">
                <p14:modId xmlns:p14="http://schemas.microsoft.com/office/powerpoint/2010/main" val="2801036254"/>
              </p:ext>
            </p:extLst>
          </p:nvPr>
        </p:nvGraphicFramePr>
        <p:xfrm>
          <a:off x="1883508" y="2452647"/>
          <a:ext cx="3276600" cy="3857625"/>
        </p:xfrm>
        <a:graphic>
          <a:graphicData uri="http://schemas.openxmlformats.org/drawingml/2006/table">
            <a:tbl>
              <a:tblPr/>
              <a:tblGrid>
                <a:gridCol w="1665261">
                  <a:extLst>
                    <a:ext uri="{9D8B030D-6E8A-4147-A177-3AD203B41FA5}">
                      <a16:colId xmlns:a16="http://schemas.microsoft.com/office/drawing/2014/main" val="20000"/>
                    </a:ext>
                  </a:extLst>
                </a:gridCol>
                <a:gridCol w="1611339">
                  <a:extLst>
                    <a:ext uri="{9D8B030D-6E8A-4147-A177-3AD203B41FA5}">
                      <a16:colId xmlns:a16="http://schemas.microsoft.com/office/drawing/2014/main" val="20001"/>
                    </a:ext>
                  </a:extLst>
                </a:gridCol>
              </a:tblGrid>
              <a:tr h="590550">
                <a:tc>
                  <a:txBody>
                    <a:bodyPr/>
                    <a:lstStyle/>
                    <a:p>
                      <a:pPr algn="ctr" rtl="0" fontAlgn="ctr"/>
                      <a:r>
                        <a:rPr lang="fr-FR" sz="1800" b="0" i="0" u="none" strike="noStrike" dirty="0">
                          <a:solidFill>
                            <a:srgbClr val="000000"/>
                          </a:solidFill>
                          <a:latin typeface="Trebuchet MS"/>
                        </a:rPr>
                        <a:t>Année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rtl="0" fontAlgn="ctr"/>
                      <a:r>
                        <a:rPr lang="fr-FR" sz="1800" b="0" i="0" u="none" strike="noStrike" dirty="0">
                          <a:solidFill>
                            <a:srgbClr val="000000"/>
                          </a:solidFill>
                          <a:latin typeface="Trebuchet MS"/>
                        </a:rPr>
                        <a:t>Nouveaux propriétaires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0000"/>
                  </a:ext>
                </a:extLst>
              </a:tr>
              <a:tr h="295275">
                <a:tc>
                  <a:txBody>
                    <a:bodyPr/>
                    <a:lstStyle/>
                    <a:p>
                      <a:pPr lvl="0" algn="ctr" rtl="0">
                        <a:buNone/>
                      </a:pPr>
                      <a:r>
                        <a:rPr lang="fr-FR" sz="1800" b="0" i="0" u="none" strike="noStrike" dirty="0">
                          <a:solidFill>
                            <a:srgbClr val="000000"/>
                          </a:solidFill>
                          <a:latin typeface="Trebuchet MS"/>
                        </a:rPr>
                        <a:t>2015</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lvl="0" algn="ctr" rtl="0">
                        <a:buNone/>
                      </a:pPr>
                      <a:r>
                        <a:rPr lang="fr-FR" sz="1800" b="0" i="0" u="none" strike="noStrike" dirty="0">
                          <a:solidFill>
                            <a:srgbClr val="000000"/>
                          </a:solidFill>
                          <a:latin typeface="Trebuchet MS"/>
                        </a:rPr>
                        <a:t>22</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01"/>
                  </a:ext>
                </a:extLst>
              </a:tr>
              <a:tr h="295275">
                <a:tc>
                  <a:txBody>
                    <a:bodyPr/>
                    <a:lstStyle/>
                    <a:p>
                      <a:pPr lvl="0" algn="ctr" rtl="0">
                        <a:buNone/>
                      </a:pPr>
                      <a:r>
                        <a:rPr lang="fr-FR" sz="1800" b="0" i="0" u="none" strike="noStrike" dirty="0">
                          <a:solidFill>
                            <a:srgbClr val="000000"/>
                          </a:solidFill>
                          <a:latin typeface="Trebuchet MS"/>
                        </a:rPr>
                        <a:t>2016</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lvl="0" algn="ctr" rtl="0">
                        <a:buNone/>
                      </a:pPr>
                      <a:r>
                        <a:rPr lang="fr-FR" sz="1800" b="0" i="0" u="none" strike="noStrike" dirty="0">
                          <a:solidFill>
                            <a:srgbClr val="000000"/>
                          </a:solidFill>
                          <a:latin typeface="Trebuchet MS"/>
                        </a:rPr>
                        <a:t>19</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02"/>
                  </a:ext>
                </a:extLst>
              </a:tr>
              <a:tr h="295275">
                <a:tc>
                  <a:txBody>
                    <a:bodyPr/>
                    <a:lstStyle/>
                    <a:p>
                      <a:pPr lvl="0" algn="ctr" rtl="0">
                        <a:buNone/>
                      </a:pPr>
                      <a:r>
                        <a:rPr lang="fr-FR" sz="1800" b="0" i="0" u="none" strike="noStrike" dirty="0">
                          <a:solidFill>
                            <a:srgbClr val="000000"/>
                          </a:solidFill>
                          <a:latin typeface="Trebuchet MS"/>
                        </a:rPr>
                        <a:t>2017</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lvl="0" algn="ctr" rtl="0">
                        <a:buNone/>
                      </a:pPr>
                      <a:r>
                        <a:rPr lang="fr-FR" sz="1800" b="0" i="0" u="none" strike="noStrike" dirty="0">
                          <a:solidFill>
                            <a:srgbClr val="000000"/>
                          </a:solidFill>
                          <a:latin typeface="Trebuchet MS"/>
                        </a:rPr>
                        <a:t>28</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03"/>
                  </a:ext>
                </a:extLst>
              </a:tr>
              <a:tr h="295275">
                <a:tc>
                  <a:txBody>
                    <a:bodyPr/>
                    <a:lstStyle/>
                    <a:p>
                      <a:pPr lvl="0" algn="ctr" rtl="0">
                        <a:buNone/>
                      </a:pPr>
                      <a:r>
                        <a:rPr lang="fr-FR" sz="1800" b="0" i="0" u="none" strike="noStrike" dirty="0">
                          <a:solidFill>
                            <a:srgbClr val="000000"/>
                          </a:solidFill>
                          <a:latin typeface="Trebuchet MS"/>
                        </a:rPr>
                        <a:t>2018</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lvl="0" algn="ctr" rtl="0">
                        <a:buNone/>
                      </a:pPr>
                      <a:r>
                        <a:rPr lang="fr-FR" sz="1800" b="0" i="0" u="none" strike="noStrike" dirty="0">
                          <a:solidFill>
                            <a:srgbClr val="000000"/>
                          </a:solidFill>
                          <a:latin typeface="Trebuchet MS"/>
                        </a:rPr>
                        <a:t>23</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04"/>
                  </a:ext>
                </a:extLst>
              </a:tr>
              <a:tr h="295275">
                <a:tc>
                  <a:txBody>
                    <a:bodyPr/>
                    <a:lstStyle/>
                    <a:p>
                      <a:pPr lvl="0" algn="ctr" rtl="0">
                        <a:buNone/>
                      </a:pPr>
                      <a:r>
                        <a:rPr lang="fr-FR" sz="1800" b="0" i="0" u="none" strike="noStrike" dirty="0">
                          <a:solidFill>
                            <a:srgbClr val="000000"/>
                          </a:solidFill>
                          <a:latin typeface="Trebuchet MS"/>
                        </a:rPr>
                        <a:t>2019</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lvl="0" algn="ctr" rtl="0">
                        <a:buNone/>
                      </a:pPr>
                      <a:r>
                        <a:rPr lang="fr-FR" sz="1800" b="0" i="0" u="none" strike="noStrike" dirty="0">
                          <a:solidFill>
                            <a:srgbClr val="000000"/>
                          </a:solidFill>
                          <a:latin typeface="Trebuchet MS"/>
                        </a:rPr>
                        <a:t>22</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05"/>
                  </a:ext>
                </a:extLst>
              </a:tr>
              <a:tr h="295275">
                <a:tc>
                  <a:txBody>
                    <a:bodyPr/>
                    <a:lstStyle/>
                    <a:p>
                      <a:pPr lvl="0" algn="ctr" rtl="0">
                        <a:buNone/>
                      </a:pPr>
                      <a:r>
                        <a:rPr lang="fr-FR" sz="1800" b="0" i="0" u="none" strike="noStrike" dirty="0">
                          <a:solidFill>
                            <a:srgbClr val="000000"/>
                          </a:solidFill>
                          <a:latin typeface="Trebuchet MS"/>
                        </a:rPr>
                        <a:t>2020</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lvl="0" algn="ctr" rtl="0">
                        <a:buNone/>
                      </a:pPr>
                      <a:r>
                        <a:rPr lang="fr-FR" sz="1800" b="0" i="0" u="none" strike="noStrike" dirty="0">
                          <a:solidFill>
                            <a:srgbClr val="000000"/>
                          </a:solidFill>
                          <a:latin typeface="Trebuchet MS"/>
                        </a:rPr>
                        <a:t>30</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06"/>
                  </a:ext>
                </a:extLst>
              </a:tr>
              <a:tr h="295275">
                <a:tc>
                  <a:txBody>
                    <a:bodyPr/>
                    <a:lstStyle/>
                    <a:p>
                      <a:pPr lvl="0" algn="ctr" rtl="0">
                        <a:buNone/>
                      </a:pPr>
                      <a:r>
                        <a:rPr lang="fr-FR" sz="1800" b="0" i="0" u="none" strike="noStrike" dirty="0">
                          <a:solidFill>
                            <a:srgbClr val="000000"/>
                          </a:solidFill>
                          <a:latin typeface="Trebuchet MS"/>
                        </a:rPr>
                        <a:t>2021</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lvl="0" algn="ctr" rtl="0">
                        <a:buNone/>
                      </a:pPr>
                      <a:r>
                        <a:rPr lang="fr-FR" sz="1800" b="0" i="0" u="none" strike="noStrike" dirty="0">
                          <a:solidFill>
                            <a:srgbClr val="000000"/>
                          </a:solidFill>
                          <a:latin typeface="Trebuchet MS"/>
                        </a:rPr>
                        <a:t>37</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07"/>
                  </a:ext>
                </a:extLst>
              </a:tr>
              <a:tr h="295275">
                <a:tc>
                  <a:txBody>
                    <a:bodyPr/>
                    <a:lstStyle/>
                    <a:p>
                      <a:pPr lvl="0" algn="ctr" rtl="0">
                        <a:buNone/>
                      </a:pPr>
                      <a:r>
                        <a:rPr lang="fr-FR" sz="1800" b="0" i="0" u="none" strike="noStrike" dirty="0">
                          <a:solidFill>
                            <a:srgbClr val="000000"/>
                          </a:solidFill>
                          <a:latin typeface="Trebuchet MS"/>
                        </a:rPr>
                        <a:t>2022</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tc>
                  <a:txBody>
                    <a:bodyPr/>
                    <a:lstStyle/>
                    <a:p>
                      <a:pPr lvl="0" algn="ctr" rtl="0">
                        <a:buNone/>
                      </a:pPr>
                      <a:r>
                        <a:rPr lang="fr-FR" sz="1800" b="0" i="0" u="none" strike="noStrike" dirty="0">
                          <a:solidFill>
                            <a:srgbClr val="000000"/>
                          </a:solidFill>
                          <a:latin typeface="Trebuchet MS"/>
                        </a:rPr>
                        <a:t>19</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08"/>
                  </a:ext>
                </a:extLst>
              </a:tr>
              <a:tr h="295275">
                <a:tc>
                  <a:txBody>
                    <a:bodyPr/>
                    <a:lstStyle/>
                    <a:p>
                      <a:pPr lvl="0" algn="ctr" rtl="0">
                        <a:buNone/>
                      </a:pPr>
                      <a:r>
                        <a:rPr lang="fr-FR" sz="1800" b="0" i="0" u="none" strike="noStrike" dirty="0">
                          <a:solidFill>
                            <a:srgbClr val="000000"/>
                          </a:solidFill>
                          <a:latin typeface="Trebuchet MS"/>
                        </a:rPr>
                        <a:t>2023</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lvl="0" algn="ctr" rtl="0">
                        <a:buNone/>
                      </a:pPr>
                      <a:r>
                        <a:rPr lang="fr-FR" sz="1800" b="0" i="0" u="none" strike="noStrike" dirty="0">
                          <a:solidFill>
                            <a:srgbClr val="000000"/>
                          </a:solidFill>
                          <a:latin typeface="Trebuchet MS"/>
                        </a:rPr>
                        <a:t>12</a:t>
                      </a:r>
                      <a:endParaRPr lang="fr-FR" sz="1800" b="0" i="0" u="none" strike="noStrike">
                        <a:solidFill>
                          <a:srgbClr val="000000"/>
                        </a:solidFill>
                        <a:latin typeface="Trebuchet MS"/>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09"/>
                  </a:ext>
                </a:extLst>
              </a:tr>
              <a:tr h="304800">
                <a:tc>
                  <a:txBody>
                    <a:bodyPr/>
                    <a:lstStyle/>
                    <a:p>
                      <a:pPr algn="ctr" rtl="0" fontAlgn="t"/>
                      <a:r>
                        <a:rPr lang="fr-FR" sz="1800" b="0" i="0" u="none" strike="noStrike" dirty="0">
                          <a:solidFill>
                            <a:srgbClr val="000000"/>
                          </a:solidFill>
                          <a:latin typeface="Trebuchet MS"/>
                        </a:rPr>
                        <a:t>2024</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rtl="0" fontAlgn="t"/>
                      <a:r>
                        <a:rPr lang="fr-FR" sz="1800" b="0" i="0" u="none" strike="noStrike" dirty="0">
                          <a:solidFill>
                            <a:srgbClr val="000000"/>
                          </a:solidFill>
                          <a:latin typeface="Trebuchet MS"/>
                        </a:rPr>
                        <a:t>8</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10010"/>
                  </a:ext>
                </a:extLst>
              </a:tr>
              <a:tr h="304800">
                <a:tc>
                  <a:txBody>
                    <a:bodyPr/>
                    <a:lstStyle/>
                    <a:p>
                      <a:pPr algn="ctr" rtl="0" fontAlgn="t"/>
                      <a:r>
                        <a:rPr lang="fr-FR" sz="1800" b="1" i="0" u="none" strike="noStrike" dirty="0" smtClean="0">
                          <a:solidFill>
                            <a:srgbClr val="000000"/>
                          </a:solidFill>
                          <a:latin typeface="Trebuchet MS"/>
                        </a:rPr>
                        <a:t>2025</a:t>
                      </a:r>
                      <a:endParaRPr lang="fr-FR" sz="1800" b="1" i="0" u="none" strike="noStrike" dirty="0">
                        <a:solidFill>
                          <a:srgbClr val="000000"/>
                        </a:solidFill>
                        <a:latin typeface="Trebuchet MS"/>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tc>
                  <a:txBody>
                    <a:bodyPr/>
                    <a:lstStyle/>
                    <a:p>
                      <a:pPr algn="ctr" rtl="0" fontAlgn="t"/>
                      <a:r>
                        <a:rPr lang="fr-FR" sz="1800" b="1" i="0" u="none" strike="noStrike" dirty="0" smtClean="0">
                          <a:solidFill>
                            <a:srgbClr val="000000"/>
                          </a:solidFill>
                          <a:latin typeface="Trebuchet MS"/>
                        </a:rPr>
                        <a:t>20</a:t>
                      </a:r>
                      <a:endParaRPr lang="fr-FR" sz="1800" b="1" i="0" u="none" strike="noStrike" dirty="0">
                        <a:solidFill>
                          <a:srgbClr val="000000"/>
                        </a:solidFill>
                        <a:latin typeface="Trebuchet MS"/>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99"/>
                    </a:solidFill>
                  </a:tcPr>
                </a:tc>
                <a:extLst>
                  <a:ext uri="{0D108BD9-81ED-4DB2-BD59-A6C34878D82A}">
                    <a16:rowId xmlns:a16="http://schemas.microsoft.com/office/drawing/2014/main" val="2582533389"/>
                  </a:ext>
                </a:extLst>
              </a:tr>
            </a:tbl>
          </a:graphicData>
        </a:graphic>
      </p:graphicFrame>
      <p:pic>
        <p:nvPicPr>
          <p:cNvPr id="12" name="Imag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
        <p:nvSpPr>
          <p:cNvPr id="2" name="Rectangle : coins arrondis 1">
            <a:extLst>
              <a:ext uri="{FF2B5EF4-FFF2-40B4-BE49-F238E27FC236}">
                <a16:creationId xmlns:a16="http://schemas.microsoft.com/office/drawing/2014/main" id="{1C296915-557B-19E5-3A60-F4EB47E49329}"/>
              </a:ext>
            </a:extLst>
          </p:cNvPr>
          <p:cNvSpPr/>
          <p:nvPr/>
        </p:nvSpPr>
        <p:spPr>
          <a:xfrm>
            <a:off x="6519333" y="3026833"/>
            <a:ext cx="2571401" cy="187364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Les locataires sont également accueillis par la commission </a:t>
            </a:r>
            <a:r>
              <a:rPr lang="fr-FR" dirty="0" smtClean="0"/>
              <a:t>!</a:t>
            </a:r>
            <a:endParaRPr lang="fr-FR" dirty="0"/>
          </a:p>
        </p:txBody>
      </p:sp>
    </p:spTree>
    <p:extLst>
      <p:ext uri="{BB962C8B-B14F-4D97-AF65-F5344CB8AC3E}">
        <p14:creationId xmlns:p14="http://schemas.microsoft.com/office/powerpoint/2010/main" val="340493929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type="body" idx="1"/>
          </p:nvPr>
        </p:nvSpPr>
        <p:spPr>
          <a:xfrm>
            <a:off x="1254026" y="1228725"/>
            <a:ext cx="9512513" cy="3608900"/>
          </a:xfrm>
        </p:spPr>
        <p:txBody>
          <a:bodyPr rtlCol="0">
            <a:normAutofit/>
          </a:bodyPr>
          <a:lstStyle/>
          <a:p>
            <a:pPr>
              <a:defRPr/>
            </a:pPr>
            <a:endParaRPr lang="fr-FR" sz="2400" dirty="0"/>
          </a:p>
          <a:p>
            <a:pPr>
              <a:defRPr/>
            </a:pPr>
            <a:r>
              <a:rPr lang="fr-FR" sz="2200" dirty="0"/>
              <a:t>Merci de signaler à l’Association l’arrivée de nouveaux voisins</a:t>
            </a:r>
          </a:p>
          <a:p>
            <a:pPr>
              <a:buNone/>
              <a:defRPr/>
            </a:pPr>
            <a:r>
              <a:rPr lang="fr-FR" sz="2200" dirty="0"/>
              <a:t> afin que nous puissions les accueillir dans notre quartier.</a:t>
            </a:r>
          </a:p>
          <a:p>
            <a:pPr>
              <a:buNone/>
              <a:defRPr/>
            </a:pPr>
            <a:endParaRPr lang="fr-FR" sz="2200" dirty="0"/>
          </a:p>
          <a:p>
            <a:pPr>
              <a:defRPr/>
            </a:pPr>
            <a:r>
              <a:rPr lang="fr-FR" sz="2200" dirty="0"/>
              <a:t>Contact : </a:t>
            </a:r>
            <a:r>
              <a:rPr lang="fr-FR" sz="2200" dirty="0">
                <a:hlinkClick r:id="rId3"/>
              </a:rPr>
              <a:t>www.chataigneraie.info</a:t>
            </a:r>
            <a:endParaRPr lang="fr-FR" sz="2200" dirty="0"/>
          </a:p>
          <a:p>
            <a:pPr marL="0" indent="0">
              <a:buNone/>
              <a:defRPr/>
            </a:pPr>
            <a:r>
              <a:rPr lang="fr-FR" sz="2200" dirty="0"/>
              <a:t>    ou par mail : </a:t>
            </a:r>
            <a:r>
              <a:rPr lang="fr-FR" sz="2200" dirty="0">
                <a:hlinkClick r:id="rId4"/>
              </a:rPr>
              <a:t>informations@chataigneraie.info</a:t>
            </a:r>
            <a:endParaRPr lang="fr-FR" sz="2200" dirty="0"/>
          </a:p>
          <a:p>
            <a:pPr marL="0" indent="0">
              <a:buNone/>
              <a:defRPr/>
            </a:pPr>
            <a:endParaRPr lang="fr-FR" sz="2400" dirty="0"/>
          </a:p>
          <a:p>
            <a:pPr marL="0" indent="0">
              <a:buNone/>
              <a:defRPr/>
            </a:pPr>
            <a:endParaRPr lang="fr-FR" sz="2400" dirty="0"/>
          </a:p>
          <a:p>
            <a:pPr marL="0" indent="0">
              <a:buNone/>
              <a:defRPr/>
            </a:pPr>
            <a:endParaRPr lang="fr-FR" sz="2400" dirty="0"/>
          </a:p>
          <a:p>
            <a:pPr marL="0" indent="0">
              <a:buNone/>
              <a:defRPr/>
            </a:pPr>
            <a:endParaRPr lang="fr-FR" sz="2800" dirty="0"/>
          </a:p>
          <a:p>
            <a:pPr>
              <a:defRPr/>
            </a:pPr>
            <a:endParaRPr lang="fr-FR" sz="2800" dirty="0">
              <a:solidFill>
                <a:schemeClr val="tx1"/>
              </a:solidFill>
            </a:endParaRPr>
          </a:p>
        </p:txBody>
      </p:sp>
      <p:sp>
        <p:nvSpPr>
          <p:cNvPr id="7" name="ZoneTexte 6">
            <a:extLst>
              <a:ext uri="{FF2B5EF4-FFF2-40B4-BE49-F238E27FC236}">
                <a16:creationId xmlns:a16="http://schemas.microsoft.com/office/drawing/2014/main" id="{CEE559D2-25DB-4E73-9B0D-9CAF6C44F7BB}"/>
              </a:ext>
            </a:extLst>
          </p:cNvPr>
          <p:cNvSpPr txBox="1"/>
          <p:nvPr/>
        </p:nvSpPr>
        <p:spPr>
          <a:xfrm>
            <a:off x="308263" y="203261"/>
            <a:ext cx="6102926" cy="461665"/>
          </a:xfrm>
          <a:prstGeom prst="rect">
            <a:avLst/>
          </a:prstGeom>
          <a:noFill/>
        </p:spPr>
        <p:txBody>
          <a:bodyPr wrap="square">
            <a:spAutoFit/>
          </a:bodyPr>
          <a:lstStyle/>
          <a:p>
            <a:r>
              <a:rPr lang="fr-FR" altLang="fr-FR" sz="2400" b="1" dirty="0">
                <a:solidFill>
                  <a:srgbClr val="99CC00"/>
                </a:solidFill>
              </a:rPr>
              <a:t>Commission Accueil</a:t>
            </a:r>
            <a:endParaRPr lang="fr-FR" sz="2400" dirty="0">
              <a:solidFill>
                <a:srgbClr val="99CC00"/>
              </a:solidFill>
            </a:endParaRPr>
          </a:p>
        </p:txBody>
      </p:sp>
      <p:pic>
        <p:nvPicPr>
          <p:cNvPr id="5" name="Imag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200958590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351891" y="549639"/>
            <a:ext cx="8596668" cy="928255"/>
          </a:xfrm>
        </p:spPr>
        <p:txBody>
          <a:bodyPr/>
          <a:lstStyle/>
          <a:p>
            <a:pPr algn="ctr" eaLnBrk="1" hangingPunct="1"/>
            <a:r>
              <a:rPr lang="fr-FR" altLang="fr-FR" b="1" dirty="0">
                <a:effectLst>
                  <a:outerShdw blurRad="38100" dist="38100" dir="2700000" algn="tl">
                    <a:srgbClr val="000000">
                      <a:alpha val="43137"/>
                    </a:srgbClr>
                  </a:outerShdw>
                </a:effectLst>
              </a:rPr>
              <a:t>Commission Communication</a:t>
            </a:r>
          </a:p>
        </p:txBody>
      </p:sp>
      <p:sp>
        <p:nvSpPr>
          <p:cNvPr id="4099" name="Rectangle 3"/>
          <p:cNvSpPr>
            <a:spLocks noGrp="1" noChangeArrowheads="1"/>
          </p:cNvSpPr>
          <p:nvPr>
            <p:ph type="body" idx="1"/>
          </p:nvPr>
        </p:nvSpPr>
        <p:spPr>
          <a:xfrm>
            <a:off x="2572719" y="4459334"/>
            <a:ext cx="5971674" cy="840636"/>
          </a:xfrm>
        </p:spPr>
        <p:txBody>
          <a:bodyPr>
            <a:normAutofit fontScale="25000" lnSpcReduction="20000"/>
          </a:bodyPr>
          <a:lstStyle/>
          <a:p>
            <a:pPr algn="ctr" eaLnBrk="1" hangingPunct="1">
              <a:buFont typeface="Wingdings" panose="05000000000000000000" pitchFamily="2" charset="2"/>
              <a:buNone/>
            </a:pPr>
            <a:r>
              <a:rPr lang="fr-FR" altLang="fr-FR" sz="9600" i="1" dirty="0"/>
              <a:t>Monsieur Laurent </a:t>
            </a:r>
            <a:r>
              <a:rPr lang="fr-FR" altLang="fr-FR" sz="9600" i="1" dirty="0" smtClean="0"/>
              <a:t>DALISSIER</a:t>
            </a:r>
          </a:p>
          <a:p>
            <a:pPr algn="ctr" eaLnBrk="1" hangingPunct="1">
              <a:buFont typeface="Wingdings" panose="05000000000000000000" pitchFamily="2" charset="2"/>
              <a:buNone/>
            </a:pPr>
            <a:r>
              <a:rPr lang="fr-FR" altLang="fr-FR" sz="8000" i="1" dirty="0" smtClean="0"/>
              <a:t>Coordinateur de </a:t>
            </a:r>
            <a:r>
              <a:rPr lang="fr-FR" altLang="fr-FR" sz="8000" i="1" dirty="0"/>
              <a:t>la </a:t>
            </a:r>
            <a:r>
              <a:rPr lang="fr-FR" altLang="fr-FR" sz="8000" i="1" dirty="0" smtClean="0"/>
              <a:t>Commission </a:t>
            </a:r>
            <a:r>
              <a:rPr lang="fr-FR" altLang="fr-FR" sz="8000" i="1" dirty="0"/>
              <a:t>Communication</a:t>
            </a:r>
          </a:p>
          <a:p>
            <a:pPr algn="ctr" eaLnBrk="1" hangingPunct="1">
              <a:buFont typeface="Wingdings" panose="05000000000000000000" pitchFamily="2" charset="2"/>
              <a:buNone/>
            </a:pPr>
            <a:r>
              <a:rPr lang="fr-FR" altLang="fr-FR" sz="1600" i="1" dirty="0"/>
              <a:t> </a:t>
            </a:r>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
        <p:nvSpPr>
          <p:cNvPr id="2" name="Rectangle 1"/>
          <p:cNvSpPr/>
          <p:nvPr/>
        </p:nvSpPr>
        <p:spPr>
          <a:xfrm>
            <a:off x="1219199" y="5765125"/>
            <a:ext cx="8284667" cy="646331"/>
          </a:xfrm>
          <a:prstGeom prst="rect">
            <a:avLst/>
          </a:prstGeom>
        </p:spPr>
        <p:txBody>
          <a:bodyPr wrap="square">
            <a:spAutoFit/>
          </a:bodyPr>
          <a:lstStyle/>
          <a:p>
            <a:pPr algn="ctr"/>
            <a:r>
              <a:rPr lang="fr-FR" altLang="fr-FR" dirty="0"/>
              <a:t>Membres : Laurent Dalissier, Sylvie </a:t>
            </a:r>
            <a:r>
              <a:rPr lang="fr-FR" altLang="fr-FR" dirty="0" err="1"/>
              <a:t>Chapron-Lapasset</a:t>
            </a:r>
            <a:r>
              <a:rPr lang="fr-FR" altLang="fr-FR" dirty="0"/>
              <a:t>, Vincent </a:t>
            </a:r>
            <a:r>
              <a:rPr lang="fr-FR" altLang="fr-FR" dirty="0" err="1"/>
              <a:t>Noailly</a:t>
            </a:r>
            <a:r>
              <a:rPr lang="fr-FR" altLang="fr-FR" dirty="0"/>
              <a:t>, Agnès Ruchaud, </a:t>
            </a:r>
            <a:r>
              <a:rPr lang="fr-FR" altLang="fr-FR" dirty="0" smtClean="0"/>
              <a:t>Sophie </a:t>
            </a:r>
            <a:r>
              <a:rPr lang="fr-FR" altLang="fr-FR" dirty="0" err="1" smtClean="0"/>
              <a:t>Scarfogliero</a:t>
            </a:r>
            <a:r>
              <a:rPr lang="fr-FR" altLang="fr-FR" dirty="0" smtClean="0"/>
              <a:t>, Frédérique Vial</a:t>
            </a:r>
            <a:endParaRPr lang="fr-FR" altLang="fr-FR" dirty="0"/>
          </a:p>
        </p:txBody>
      </p:sp>
      <p:sp>
        <p:nvSpPr>
          <p:cNvPr id="4" name="AutoShape 2" descr="Marketing et communication pour les entrepreneur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4" descr="Marketing et communication pour les entrepreneur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126" name="Picture 6" descr="Marketing et communic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2243" y="1645067"/>
            <a:ext cx="5346694" cy="2581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882430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4" name="Image 8"/>
          <p:cNvPicPr/>
          <p:nvPr/>
        </p:nvPicPr>
        <p:blipFill>
          <a:blip r:embed="rId2"/>
          <a:stretch/>
        </p:blipFill>
        <p:spPr>
          <a:xfrm>
            <a:off x="7244972" y="1298335"/>
            <a:ext cx="3978000" cy="2777400"/>
          </a:xfrm>
          <a:prstGeom prst="rect">
            <a:avLst/>
          </a:prstGeom>
          <a:noFill/>
          <a:ln w="0">
            <a:noFill/>
          </a:ln>
        </p:spPr>
      </p:pic>
      <p:sp>
        <p:nvSpPr>
          <p:cNvPr id="315" name="PlaceHolder 1"/>
          <p:cNvSpPr>
            <a:spLocks noGrp="1"/>
          </p:cNvSpPr>
          <p:nvPr>
            <p:ph type="title"/>
          </p:nvPr>
        </p:nvSpPr>
        <p:spPr>
          <a:xfrm>
            <a:off x="1993320" y="609120"/>
            <a:ext cx="5445720" cy="567720"/>
          </a:xfrm>
          <a:prstGeom prst="rect">
            <a:avLst/>
          </a:prstGeom>
          <a:noFill/>
          <a:ln w="0">
            <a:noFill/>
          </a:ln>
        </p:spPr>
        <p:txBody>
          <a:bodyPr lIns="91440" tIns="45720" rIns="91440" bIns="45720" anchor="t">
            <a:normAutofit fontScale="90000"/>
          </a:bodyPr>
          <a:lstStyle/>
          <a:p>
            <a:pPr indent="0" algn="l" defTabSz="457200">
              <a:lnSpc>
                <a:spcPct val="100000"/>
              </a:lnSpc>
              <a:buNone/>
              <a:tabLst>
                <a:tab pos="0" algn="l"/>
              </a:tabLst>
            </a:pPr>
            <a:r>
              <a:rPr lang="fr-FR" sz="3200" b="1" u="none" strike="noStrike">
                <a:solidFill>
                  <a:schemeClr val="accent1"/>
                </a:solidFill>
                <a:effectLst/>
                <a:uFillTx/>
                <a:latin typeface="Trebuchet MS"/>
              </a:rPr>
              <a:t>Nos outils de communication</a:t>
            </a:r>
            <a:endParaRPr lang="fr-FR" sz="3200" b="0" u="none" strike="noStrike">
              <a:solidFill>
                <a:schemeClr val="accent1"/>
              </a:solidFill>
              <a:effectLst/>
              <a:uFillTx/>
              <a:latin typeface="Trebuchet MS"/>
            </a:endParaRPr>
          </a:p>
        </p:txBody>
      </p:sp>
      <p:sp>
        <p:nvSpPr>
          <p:cNvPr id="316" name="PlaceHolder 2"/>
          <p:cNvSpPr>
            <a:spLocks noGrp="1"/>
          </p:cNvSpPr>
          <p:nvPr>
            <p:ph/>
          </p:nvPr>
        </p:nvSpPr>
        <p:spPr>
          <a:xfrm>
            <a:off x="239760" y="799920"/>
            <a:ext cx="6288840" cy="3912120"/>
          </a:xfrm>
          <a:prstGeom prst="rect">
            <a:avLst/>
          </a:prstGeom>
          <a:noFill/>
          <a:ln w="0">
            <a:noFill/>
          </a:ln>
        </p:spPr>
        <p:txBody>
          <a:bodyPr lIns="91440" tIns="45720" rIns="91440" bIns="45720" anchor="t">
            <a:noAutofit/>
          </a:bodyPr>
          <a:lstStyle/>
          <a:p>
            <a:pPr indent="0" algn="l" defTabSz="457200">
              <a:lnSpc>
                <a:spcPct val="90000"/>
              </a:lnSpc>
              <a:spcBef>
                <a:spcPts val="1001"/>
              </a:spcBef>
              <a:buNone/>
              <a:tabLst>
                <a:tab pos="0" algn="l"/>
              </a:tabLst>
            </a:pPr>
            <a:endParaRPr lang="fr-FR" sz="2000" b="0" u="none" strike="noStrike">
              <a:solidFill>
                <a:schemeClr val="dk1">
                  <a:lumMod val="75000"/>
                  <a:lumOff val="25000"/>
                </a:schemeClr>
              </a:solidFill>
              <a:effectLst/>
              <a:uFillTx/>
              <a:latin typeface="Trebuchet MS"/>
            </a:endParaRPr>
          </a:p>
          <a:p>
            <a:pPr marL="743040" lvl="1" indent="-285840" algn="l" defTabSz="457200">
              <a:lnSpc>
                <a:spcPct val="90000"/>
              </a:lnSpc>
              <a:spcBef>
                <a:spcPts val="1001"/>
              </a:spcBef>
              <a:buClr>
                <a:srgbClr val="90C226"/>
              </a:buClr>
              <a:buSzPct val="80000"/>
              <a:buFont typeface="Wingdings 3" charset="2"/>
              <a:buChar char=""/>
              <a:tabLst>
                <a:tab pos="0" algn="l"/>
              </a:tabLst>
            </a:pPr>
            <a:r>
              <a:rPr lang="fr-FR" sz="2000" b="0" u="none" strike="noStrike">
                <a:solidFill>
                  <a:schemeClr val="dk1">
                    <a:lumMod val="75000"/>
                    <a:lumOff val="25000"/>
                  </a:schemeClr>
                </a:solidFill>
                <a:effectLst/>
                <a:uFillTx/>
                <a:latin typeface="Trebuchet MS"/>
              </a:rPr>
              <a:t>Notre site Internet </a:t>
            </a:r>
            <a:r>
              <a:rPr lang="fr-FR" sz="2000" b="0" u="sng" strike="noStrike">
                <a:solidFill>
                  <a:srgbClr val="99CA3C"/>
                </a:solidFill>
                <a:effectLst/>
                <a:uFillTx/>
                <a:latin typeface="Trebuchet MS"/>
                <a:hlinkClick r:id="rId3"/>
              </a:rPr>
              <a:t>www.chataigneraie.info</a:t>
            </a:r>
            <a:endParaRPr lang="fr-FR" sz="2000" b="0" u="none" strike="noStrike">
              <a:solidFill>
                <a:schemeClr val="dk1">
                  <a:lumMod val="75000"/>
                  <a:lumOff val="25000"/>
                </a:schemeClr>
              </a:solidFill>
              <a:effectLst/>
              <a:uFillTx/>
              <a:latin typeface="Trebuchet MS"/>
            </a:endParaRPr>
          </a:p>
          <a:p>
            <a:pPr marL="743040" lvl="1" indent="-285840" algn="l" defTabSz="457200">
              <a:lnSpc>
                <a:spcPct val="90000"/>
              </a:lnSpc>
              <a:spcBef>
                <a:spcPts val="1001"/>
              </a:spcBef>
              <a:buClr>
                <a:srgbClr val="90C226"/>
              </a:buClr>
              <a:buSzPct val="80000"/>
              <a:buFont typeface="Wingdings" charset="2"/>
              <a:buChar char=""/>
              <a:tabLst>
                <a:tab pos="0" algn="l"/>
              </a:tabLst>
            </a:pPr>
            <a:r>
              <a:rPr lang="fr-FR" sz="1600" b="0" i="1" u="none" strike="noStrike">
                <a:solidFill>
                  <a:schemeClr val="dk1"/>
                </a:solidFill>
                <a:effectLst/>
                <a:uFillTx/>
                <a:latin typeface="Trebuchet MS"/>
              </a:rPr>
              <a:t>Des informations pratiques</a:t>
            </a:r>
            <a:endParaRPr lang="fr-FR" sz="1600" b="0" u="none" strike="noStrike">
              <a:solidFill>
                <a:schemeClr val="dk1">
                  <a:lumMod val="75000"/>
                  <a:lumOff val="25000"/>
                </a:schemeClr>
              </a:solidFill>
              <a:effectLst/>
              <a:uFillTx/>
              <a:latin typeface="Trebuchet MS"/>
            </a:endParaRPr>
          </a:p>
          <a:p>
            <a:pPr marL="743040" lvl="1" indent="-285840" algn="l" defTabSz="457200">
              <a:lnSpc>
                <a:spcPct val="90000"/>
              </a:lnSpc>
              <a:spcBef>
                <a:spcPts val="1001"/>
              </a:spcBef>
              <a:buClr>
                <a:srgbClr val="90C226"/>
              </a:buClr>
              <a:buSzPct val="80000"/>
              <a:buFont typeface="Wingdings" charset="2"/>
              <a:buChar char=""/>
              <a:tabLst>
                <a:tab pos="0" algn="l"/>
              </a:tabLst>
            </a:pPr>
            <a:r>
              <a:rPr lang="fr-FR" sz="1600" b="0" i="1" u="none" strike="noStrike">
                <a:solidFill>
                  <a:schemeClr val="dk1"/>
                </a:solidFill>
                <a:effectLst/>
                <a:uFillTx/>
                <a:latin typeface="Trebuchet MS"/>
              </a:rPr>
              <a:t>Une mise à jour régulière</a:t>
            </a:r>
            <a:endParaRPr lang="fr-FR" sz="1600" b="0" u="none" strike="noStrike">
              <a:solidFill>
                <a:schemeClr val="dk1">
                  <a:lumMod val="75000"/>
                  <a:lumOff val="25000"/>
                </a:schemeClr>
              </a:solidFill>
              <a:effectLst/>
              <a:uFillTx/>
              <a:latin typeface="Trebuchet MS"/>
            </a:endParaRPr>
          </a:p>
          <a:p>
            <a:pPr marL="457200" indent="0" algn="l" defTabSz="457200">
              <a:lnSpc>
                <a:spcPct val="90000"/>
              </a:lnSpc>
              <a:spcBef>
                <a:spcPts val="1001"/>
              </a:spcBef>
              <a:buNone/>
              <a:tabLst>
                <a:tab pos="0" algn="l"/>
              </a:tabLst>
            </a:pPr>
            <a:endParaRPr lang="fr-FR" sz="1600" b="0" u="none" strike="noStrike">
              <a:solidFill>
                <a:schemeClr val="dk1">
                  <a:lumMod val="75000"/>
                  <a:lumOff val="25000"/>
                </a:schemeClr>
              </a:solidFill>
              <a:effectLst/>
              <a:uFillTx/>
              <a:latin typeface="Trebuchet MS"/>
            </a:endParaRPr>
          </a:p>
          <a:p>
            <a:pPr marL="743040" lvl="1" indent="-285840" algn="l" defTabSz="457200">
              <a:lnSpc>
                <a:spcPct val="90000"/>
              </a:lnSpc>
              <a:spcBef>
                <a:spcPts val="1001"/>
              </a:spcBef>
              <a:buClr>
                <a:srgbClr val="90C226"/>
              </a:buClr>
              <a:buSzPct val="80000"/>
              <a:buFont typeface="Wingdings 3" charset="2"/>
              <a:buChar char=""/>
              <a:tabLst>
                <a:tab pos="0" algn="l"/>
              </a:tabLst>
            </a:pPr>
            <a:r>
              <a:rPr lang="fr-FR" sz="2000" b="0" u="none" strike="noStrike">
                <a:solidFill>
                  <a:schemeClr val="dk1">
                    <a:lumMod val="75000"/>
                    <a:lumOff val="25000"/>
                  </a:schemeClr>
                </a:solidFill>
                <a:effectLst/>
                <a:uFillTx/>
                <a:latin typeface="Trebuchet MS"/>
              </a:rPr>
              <a:t>Un livret d’accueil pour les nouveaux arrivants</a:t>
            </a:r>
          </a:p>
          <a:p>
            <a:pPr indent="0" algn="l" defTabSz="457200">
              <a:lnSpc>
                <a:spcPct val="90000"/>
              </a:lnSpc>
              <a:spcBef>
                <a:spcPts val="1001"/>
              </a:spcBef>
              <a:buNone/>
              <a:tabLst>
                <a:tab pos="0" algn="l"/>
              </a:tabLst>
            </a:pPr>
            <a:endParaRPr lang="fr-FR" sz="2000" b="0" u="none" strike="noStrike">
              <a:solidFill>
                <a:schemeClr val="dk1">
                  <a:lumMod val="75000"/>
                  <a:lumOff val="25000"/>
                </a:schemeClr>
              </a:solidFill>
              <a:effectLst/>
              <a:uFillTx/>
              <a:latin typeface="Trebuchet MS"/>
            </a:endParaRPr>
          </a:p>
          <a:p>
            <a:pPr marL="743040" lvl="1" indent="-285840" algn="l" defTabSz="457200">
              <a:lnSpc>
                <a:spcPct val="90000"/>
              </a:lnSpc>
              <a:spcBef>
                <a:spcPts val="1001"/>
              </a:spcBef>
              <a:buClr>
                <a:srgbClr val="90C226"/>
              </a:buClr>
              <a:buSzPct val="80000"/>
              <a:buFont typeface="Wingdings 3" charset="2"/>
              <a:buChar char=""/>
              <a:tabLst>
                <a:tab pos="0" algn="l"/>
              </a:tabLst>
            </a:pPr>
            <a:r>
              <a:rPr lang="fr-FR" sz="2000" b="0" u="none" strike="noStrike">
                <a:solidFill>
                  <a:schemeClr val="dk1">
                    <a:lumMod val="75000"/>
                    <a:lumOff val="25000"/>
                  </a:schemeClr>
                </a:solidFill>
                <a:effectLst/>
                <a:uFillTx/>
                <a:latin typeface="Trebuchet MS"/>
              </a:rPr>
              <a:t>Des Flashs Infos réguliers envoyés par mail</a:t>
            </a:r>
          </a:p>
          <a:p>
            <a:pPr indent="0" algn="l" defTabSz="457200">
              <a:lnSpc>
                <a:spcPct val="90000"/>
              </a:lnSpc>
              <a:spcBef>
                <a:spcPts val="1001"/>
              </a:spcBef>
              <a:buNone/>
              <a:tabLst>
                <a:tab pos="0" algn="l"/>
              </a:tabLst>
            </a:pPr>
            <a:endParaRPr lang="fr-FR" sz="2000" b="0" u="none" strike="noStrike">
              <a:solidFill>
                <a:schemeClr val="dk1">
                  <a:lumMod val="75000"/>
                  <a:lumOff val="25000"/>
                </a:schemeClr>
              </a:solidFill>
              <a:effectLst/>
              <a:uFillTx/>
              <a:latin typeface="Trebuchet MS"/>
            </a:endParaRPr>
          </a:p>
          <a:p>
            <a:pPr marL="743040" lvl="1" indent="-285840" algn="l" defTabSz="457200">
              <a:lnSpc>
                <a:spcPct val="90000"/>
              </a:lnSpc>
              <a:spcBef>
                <a:spcPts val="1001"/>
              </a:spcBef>
              <a:buClr>
                <a:srgbClr val="90C226"/>
              </a:buClr>
              <a:buSzPct val="80000"/>
              <a:buFont typeface="Wingdings 3" charset="2"/>
              <a:buChar char=""/>
              <a:tabLst>
                <a:tab pos="0" algn="l"/>
              </a:tabLst>
            </a:pPr>
            <a:r>
              <a:rPr lang="fr-FR" sz="2000" b="0" u="none" strike="noStrike">
                <a:solidFill>
                  <a:schemeClr val="dk1">
                    <a:lumMod val="75000"/>
                    <a:lumOff val="25000"/>
                  </a:schemeClr>
                </a:solidFill>
                <a:effectLst/>
                <a:uFillTx/>
                <a:latin typeface="Trebuchet MS"/>
              </a:rPr>
              <a:t>Relais de certaines communication via Signal/ groupe privé « La Châtaigneraie, entraide entre résidents de la Châtaigneraie » avec 400 membres</a:t>
            </a:r>
          </a:p>
        </p:txBody>
      </p:sp>
      <p:sp>
        <p:nvSpPr>
          <p:cNvPr id="317" name="ZoneTexte 10"/>
          <p:cNvSpPr/>
          <p:nvPr/>
        </p:nvSpPr>
        <p:spPr>
          <a:xfrm>
            <a:off x="128160" y="203400"/>
            <a:ext cx="6102360" cy="399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fr-FR" sz="2000" b="1" u="none" strike="noStrike">
                <a:solidFill>
                  <a:srgbClr val="99CC00"/>
                </a:solidFill>
                <a:effectLst/>
                <a:uFillTx/>
                <a:latin typeface="Trebuchet MS"/>
              </a:rPr>
              <a:t>Commission Communication</a:t>
            </a:r>
            <a:endParaRPr lang="fr-FR" sz="2000" b="0" u="none" strike="noStrike">
              <a:solidFill>
                <a:srgbClr val="000000"/>
              </a:solidFill>
              <a:effectLst/>
              <a:uFillTx/>
              <a:latin typeface="Arial"/>
            </a:endParaRPr>
          </a:p>
        </p:txBody>
      </p:sp>
      <p:pic>
        <p:nvPicPr>
          <p:cNvPr id="318" name="Image 11"/>
          <p:cNvPicPr/>
          <p:nvPr/>
        </p:nvPicPr>
        <p:blipFill>
          <a:blip r:embed="rId4"/>
          <a:stretch/>
        </p:blipFill>
        <p:spPr>
          <a:xfrm>
            <a:off x="11332800" y="5905440"/>
            <a:ext cx="698040" cy="824400"/>
          </a:xfrm>
          <a:prstGeom prst="rect">
            <a:avLst/>
          </a:prstGeom>
          <a:noFill/>
          <a:ln w="0">
            <a:noFill/>
          </a:ln>
        </p:spPr>
      </p:pic>
    </p:spTree>
    <p:extLst>
      <p:ext uri="{BB962C8B-B14F-4D97-AF65-F5344CB8AC3E}">
        <p14:creationId xmlns:p14="http://schemas.microsoft.com/office/powerpoint/2010/main" val="837263029"/>
      </p:ext>
    </p:extLst>
  </p:cSld>
  <p:clrMapOvr>
    <a:masterClrMapping/>
  </p:clrMapOvr>
  <mc:AlternateContent xmlns:mc="http://schemas.openxmlformats.org/markup-compatibility/2006" xmlns:p14="http://schemas.microsoft.com/office/powerpoint/2010/main">
    <mc:Choice Requires="p14">
      <p:transition spd="slow" p14:dur="1600"/>
    </mc:Choice>
    <mc:Fallback xmlns="" xmlns:p15="http://schemas.microsoft.com/office/powerpoint/2012/main">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PlaceHolder 1"/>
          <p:cNvSpPr>
            <a:spLocks noGrp="1"/>
          </p:cNvSpPr>
          <p:nvPr>
            <p:ph type="title"/>
          </p:nvPr>
        </p:nvSpPr>
        <p:spPr>
          <a:xfrm>
            <a:off x="2093760" y="1235520"/>
            <a:ext cx="8596080" cy="753840"/>
          </a:xfrm>
          <a:prstGeom prst="rect">
            <a:avLst/>
          </a:prstGeom>
          <a:noFill/>
          <a:ln w="0">
            <a:noFill/>
          </a:ln>
        </p:spPr>
        <p:txBody>
          <a:bodyPr lIns="91440" tIns="45720" rIns="91440" bIns="45720" anchor="t">
            <a:noAutofit/>
          </a:bodyPr>
          <a:lstStyle/>
          <a:p>
            <a:pPr indent="0" algn="l" defTabSz="457200">
              <a:lnSpc>
                <a:spcPct val="100000"/>
              </a:lnSpc>
              <a:buNone/>
              <a:tabLst>
                <a:tab pos="0" algn="l"/>
              </a:tabLst>
            </a:pPr>
            <a:r>
              <a:rPr lang="en-US" sz="3600" b="1" u="none" strike="noStrike" dirty="0">
                <a:solidFill>
                  <a:schemeClr val="accent1"/>
                </a:solidFill>
                <a:effectLst/>
                <a:uFillTx/>
                <a:latin typeface="Trebuchet MS"/>
              </a:rPr>
              <a:t>Support aux </a:t>
            </a:r>
            <a:r>
              <a:rPr lang="en-US" sz="3600" b="1" u="none" strike="noStrike" dirty="0" err="1">
                <a:solidFill>
                  <a:schemeClr val="accent1"/>
                </a:solidFill>
                <a:effectLst/>
                <a:uFillTx/>
                <a:latin typeface="Trebuchet MS"/>
              </a:rPr>
              <a:t>événements</a:t>
            </a:r>
            <a:endParaRPr lang="fr-FR" sz="3600" b="0" u="none" strike="noStrike" dirty="0">
              <a:solidFill>
                <a:schemeClr val="accent1"/>
              </a:solidFill>
              <a:effectLst/>
              <a:uFillTx/>
              <a:latin typeface="Trebuchet MS"/>
            </a:endParaRPr>
          </a:p>
        </p:txBody>
      </p:sp>
      <p:sp>
        <p:nvSpPr>
          <p:cNvPr id="320" name="PlaceHolder 2"/>
          <p:cNvSpPr>
            <a:spLocks noGrp="1"/>
          </p:cNvSpPr>
          <p:nvPr>
            <p:ph/>
          </p:nvPr>
        </p:nvSpPr>
        <p:spPr>
          <a:xfrm>
            <a:off x="811800" y="2308194"/>
            <a:ext cx="8596080" cy="3124206"/>
          </a:xfrm>
          <a:prstGeom prst="rect">
            <a:avLst/>
          </a:prstGeom>
          <a:noFill/>
          <a:ln w="0">
            <a:noFill/>
          </a:ln>
        </p:spPr>
        <p:txBody>
          <a:bodyPr lIns="91440" tIns="45720" rIns="91440" bIns="45720" anchor="t">
            <a:noAutofit/>
          </a:bodyPr>
          <a:lstStyle/>
          <a:p>
            <a:pPr marL="343080" indent="-343080" algn="l" defTabSz="457200">
              <a:lnSpc>
                <a:spcPct val="100000"/>
              </a:lnSpc>
              <a:spcBef>
                <a:spcPts val="1001"/>
              </a:spcBef>
              <a:buClr>
                <a:srgbClr val="90C226"/>
              </a:buClr>
              <a:buSzPct val="80000"/>
              <a:buFont typeface="Wingdings 3" charset="2"/>
              <a:buChar char=""/>
            </a:pPr>
            <a:r>
              <a:rPr lang="fr-FR" sz="1800" b="0" u="none" strike="noStrike" dirty="0">
                <a:solidFill>
                  <a:schemeClr val="dk1">
                    <a:lumMod val="75000"/>
                    <a:lumOff val="25000"/>
                  </a:schemeClr>
                </a:solidFill>
                <a:effectLst/>
                <a:uFillTx/>
                <a:latin typeface="Trebuchet MS"/>
              </a:rPr>
              <a:t>Concours de décorations durables de fin d’année </a:t>
            </a:r>
            <a:r>
              <a:rPr lang="fr-FR" sz="1800" b="0" u="none" strike="noStrike" dirty="0" smtClean="0">
                <a:solidFill>
                  <a:schemeClr val="dk1">
                    <a:lumMod val="75000"/>
                    <a:lumOff val="25000"/>
                  </a:schemeClr>
                </a:solidFill>
                <a:effectLst/>
                <a:uFillTx/>
                <a:latin typeface="Trebuchet MS"/>
              </a:rPr>
              <a:t>2025</a:t>
            </a:r>
          </a:p>
          <a:p>
            <a:pPr marL="343080" indent="-343080" algn="l" defTabSz="457200">
              <a:lnSpc>
                <a:spcPct val="100000"/>
              </a:lnSpc>
              <a:spcBef>
                <a:spcPts val="1001"/>
              </a:spcBef>
              <a:buClr>
                <a:srgbClr val="90C226"/>
              </a:buClr>
              <a:buSzPct val="80000"/>
              <a:buFont typeface="Wingdings 3" charset="2"/>
              <a:buChar char=""/>
            </a:pPr>
            <a:endParaRPr lang="fr-FR" sz="1800" b="0" u="none" strike="noStrike" dirty="0">
              <a:solidFill>
                <a:schemeClr val="dk1">
                  <a:lumMod val="75000"/>
                  <a:lumOff val="25000"/>
                </a:schemeClr>
              </a:solidFill>
              <a:effectLst/>
              <a:uFillTx/>
              <a:latin typeface="Trebuchet MS"/>
            </a:endParaRPr>
          </a:p>
          <a:p>
            <a:pPr indent="0" algn="l" defTabSz="457200">
              <a:lnSpc>
                <a:spcPct val="100000"/>
              </a:lnSpc>
              <a:spcBef>
                <a:spcPts val="1001"/>
              </a:spcBef>
              <a:buNone/>
              <a:tabLst>
                <a:tab pos="0" algn="l"/>
              </a:tabLst>
            </a:pPr>
            <a:endParaRPr lang="fr-FR" sz="1800" b="0" u="none" strike="noStrike" dirty="0">
              <a:solidFill>
                <a:schemeClr val="dk1">
                  <a:lumMod val="75000"/>
                  <a:lumOff val="25000"/>
                </a:schemeClr>
              </a:solidFill>
              <a:effectLst/>
              <a:uFillTx/>
              <a:latin typeface="Trebuchet MS"/>
            </a:endParaRPr>
          </a:p>
          <a:p>
            <a:pPr indent="0" algn="l" defTabSz="457200">
              <a:lnSpc>
                <a:spcPct val="100000"/>
              </a:lnSpc>
              <a:spcBef>
                <a:spcPts val="1001"/>
              </a:spcBef>
              <a:buNone/>
              <a:tabLst>
                <a:tab pos="0" algn="l"/>
              </a:tabLst>
            </a:pPr>
            <a:endParaRPr lang="fr-FR" sz="1800" b="0" u="none" strike="noStrike" dirty="0">
              <a:solidFill>
                <a:schemeClr val="dk1">
                  <a:lumMod val="75000"/>
                  <a:lumOff val="25000"/>
                </a:schemeClr>
              </a:solidFill>
              <a:effectLst/>
              <a:uFillTx/>
              <a:latin typeface="Trebuchet MS"/>
            </a:endParaRPr>
          </a:p>
          <a:p>
            <a:pPr indent="0" algn="l" defTabSz="457200">
              <a:lnSpc>
                <a:spcPct val="100000"/>
              </a:lnSpc>
              <a:spcBef>
                <a:spcPts val="1001"/>
              </a:spcBef>
              <a:buNone/>
              <a:tabLst>
                <a:tab pos="0" algn="l"/>
              </a:tabLst>
            </a:pPr>
            <a:endParaRPr lang="fr-FR" sz="1800" b="0" u="none" strike="noStrike" dirty="0">
              <a:solidFill>
                <a:schemeClr val="dk1">
                  <a:lumMod val="75000"/>
                  <a:lumOff val="25000"/>
                </a:schemeClr>
              </a:solidFill>
              <a:effectLst/>
              <a:uFillTx/>
              <a:latin typeface="Trebuchet MS"/>
            </a:endParaRPr>
          </a:p>
          <a:p>
            <a:pPr indent="0" algn="l" defTabSz="457200">
              <a:lnSpc>
                <a:spcPct val="100000"/>
              </a:lnSpc>
              <a:spcBef>
                <a:spcPts val="1001"/>
              </a:spcBef>
              <a:buNone/>
              <a:tabLst>
                <a:tab pos="0" algn="l"/>
              </a:tabLst>
            </a:pPr>
            <a:endParaRPr lang="fr-FR" sz="1800" b="0" u="none" strike="noStrike" dirty="0" smtClean="0">
              <a:solidFill>
                <a:schemeClr val="dk1">
                  <a:lumMod val="75000"/>
                  <a:lumOff val="25000"/>
                </a:schemeClr>
              </a:solidFill>
              <a:effectLst/>
              <a:uFillTx/>
              <a:latin typeface="Trebuchet MS"/>
            </a:endParaRPr>
          </a:p>
          <a:p>
            <a:pPr indent="0" algn="l" defTabSz="457200">
              <a:lnSpc>
                <a:spcPct val="100000"/>
              </a:lnSpc>
              <a:spcBef>
                <a:spcPts val="1001"/>
              </a:spcBef>
              <a:buNone/>
              <a:tabLst>
                <a:tab pos="0" algn="l"/>
              </a:tabLst>
            </a:pPr>
            <a:endParaRPr lang="fr-FR" sz="1800" b="0" u="none" strike="noStrike" dirty="0" smtClean="0">
              <a:solidFill>
                <a:schemeClr val="dk1">
                  <a:lumMod val="75000"/>
                  <a:lumOff val="25000"/>
                </a:schemeClr>
              </a:solidFill>
              <a:effectLst/>
              <a:uFillTx/>
              <a:latin typeface="Trebuchet MS"/>
            </a:endParaRPr>
          </a:p>
          <a:p>
            <a:pPr indent="0" algn="l" defTabSz="457200">
              <a:lnSpc>
                <a:spcPct val="100000"/>
              </a:lnSpc>
              <a:spcBef>
                <a:spcPts val="1001"/>
              </a:spcBef>
              <a:buNone/>
              <a:tabLst>
                <a:tab pos="0" algn="l"/>
              </a:tabLst>
            </a:pPr>
            <a:endParaRPr lang="fr-FR" sz="1800" b="0" u="none" strike="noStrike" dirty="0">
              <a:solidFill>
                <a:schemeClr val="dk1">
                  <a:lumMod val="75000"/>
                  <a:lumOff val="25000"/>
                </a:schemeClr>
              </a:solidFill>
              <a:effectLst/>
              <a:uFillTx/>
              <a:latin typeface="Trebuchet MS"/>
            </a:endParaRPr>
          </a:p>
          <a:p>
            <a:pPr marL="343080" indent="-343080" algn="l" defTabSz="457200">
              <a:lnSpc>
                <a:spcPct val="100000"/>
              </a:lnSpc>
              <a:spcBef>
                <a:spcPts val="1001"/>
              </a:spcBef>
              <a:buClr>
                <a:srgbClr val="90C226"/>
              </a:buClr>
              <a:buSzPct val="80000"/>
              <a:buFont typeface="Wingdings 3" charset="2"/>
              <a:buChar char=""/>
              <a:tabLst>
                <a:tab pos="0" algn="l"/>
              </a:tabLst>
            </a:pPr>
            <a:r>
              <a:rPr lang="fr-FR" sz="1800" b="0" u="none" strike="noStrike" dirty="0" smtClean="0">
                <a:solidFill>
                  <a:schemeClr val="dk1">
                    <a:lumMod val="75000"/>
                    <a:lumOff val="25000"/>
                  </a:schemeClr>
                </a:solidFill>
                <a:effectLst/>
                <a:uFillTx/>
                <a:latin typeface="Trebuchet MS"/>
              </a:rPr>
              <a:t>Sur le site internet, dans l’onglet communication</a:t>
            </a:r>
          </a:p>
          <a:p>
            <a:pPr indent="0" algn="r" defTabSz="457200">
              <a:lnSpc>
                <a:spcPct val="100000"/>
              </a:lnSpc>
              <a:spcBef>
                <a:spcPts val="1001"/>
              </a:spcBef>
              <a:buNone/>
              <a:tabLst>
                <a:tab pos="0" algn="l"/>
              </a:tabLst>
            </a:pPr>
            <a:endParaRPr lang="fr-FR" sz="1800" b="0" u="none" strike="noStrike" dirty="0">
              <a:solidFill>
                <a:schemeClr val="dk1">
                  <a:lumMod val="75000"/>
                  <a:lumOff val="25000"/>
                </a:schemeClr>
              </a:solidFill>
              <a:effectLst/>
              <a:uFillTx/>
              <a:latin typeface="Trebuchet MS"/>
            </a:endParaRPr>
          </a:p>
        </p:txBody>
      </p:sp>
      <p:sp>
        <p:nvSpPr>
          <p:cNvPr id="321" name="ZoneTexte 6"/>
          <p:cNvSpPr/>
          <p:nvPr/>
        </p:nvSpPr>
        <p:spPr>
          <a:xfrm>
            <a:off x="128160" y="203400"/>
            <a:ext cx="6102360" cy="399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fr-FR" sz="2000" b="1" u="none" strike="noStrike">
                <a:solidFill>
                  <a:srgbClr val="99CC00"/>
                </a:solidFill>
                <a:effectLst/>
                <a:uFillTx/>
                <a:latin typeface="Trebuchet MS"/>
              </a:rPr>
              <a:t>Commission Communication</a:t>
            </a:r>
            <a:endParaRPr lang="fr-FR" sz="2000" b="0" u="none" strike="noStrike">
              <a:solidFill>
                <a:srgbClr val="000000"/>
              </a:solidFill>
              <a:effectLst/>
              <a:uFillTx/>
              <a:latin typeface="Arial"/>
            </a:endParaRPr>
          </a:p>
        </p:txBody>
      </p:sp>
      <p:pic>
        <p:nvPicPr>
          <p:cNvPr id="322" name="Image 5"/>
          <p:cNvPicPr/>
          <p:nvPr/>
        </p:nvPicPr>
        <p:blipFill>
          <a:blip r:embed="rId2"/>
          <a:stretch/>
        </p:blipFill>
        <p:spPr>
          <a:xfrm>
            <a:off x="11332800" y="5905440"/>
            <a:ext cx="698040" cy="824400"/>
          </a:xfrm>
          <a:prstGeom prst="rect">
            <a:avLst/>
          </a:prstGeom>
          <a:noFill/>
          <a:ln w="0">
            <a:noFill/>
          </a:ln>
        </p:spPr>
      </p:pic>
      <p:sp>
        <p:nvSpPr>
          <p:cNvPr id="323" name="Titre 2"/>
          <p:cNvSpPr/>
          <p:nvPr/>
        </p:nvSpPr>
        <p:spPr>
          <a:xfrm>
            <a:off x="2023560" y="3600000"/>
            <a:ext cx="8596080" cy="753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457200">
              <a:lnSpc>
                <a:spcPct val="100000"/>
              </a:lnSpc>
            </a:pPr>
            <a:r>
              <a:rPr lang="en-US" sz="3600" b="1" u="none" strike="noStrike" dirty="0">
                <a:solidFill>
                  <a:schemeClr val="accent1"/>
                </a:solidFill>
                <a:effectLst/>
                <a:uFillTx/>
                <a:latin typeface="Trebuchet MS"/>
              </a:rPr>
              <a:t>Diffusion de </a:t>
            </a:r>
            <a:r>
              <a:rPr lang="en-US" sz="3600" b="1" u="none" strike="noStrike" dirty="0" err="1">
                <a:solidFill>
                  <a:schemeClr val="accent1"/>
                </a:solidFill>
                <a:effectLst/>
                <a:uFillTx/>
                <a:latin typeface="Trebuchet MS"/>
              </a:rPr>
              <a:t>quelques</a:t>
            </a:r>
            <a:r>
              <a:rPr lang="en-US" sz="3600" b="1" u="none" strike="noStrike" dirty="0">
                <a:solidFill>
                  <a:schemeClr val="accent1"/>
                </a:solidFill>
                <a:effectLst/>
                <a:uFillTx/>
                <a:latin typeface="Trebuchet MS"/>
              </a:rPr>
              <a:t> </a:t>
            </a:r>
            <a:r>
              <a:rPr lang="en-US" sz="3600" b="1" u="none" strike="noStrike" dirty="0" err="1">
                <a:solidFill>
                  <a:schemeClr val="accent1"/>
                </a:solidFill>
                <a:effectLst/>
                <a:uFillTx/>
                <a:latin typeface="Trebuchet MS"/>
              </a:rPr>
              <a:t>comptes</a:t>
            </a:r>
            <a:r>
              <a:rPr lang="en-US" sz="3600" b="1" u="none" strike="noStrike" dirty="0">
                <a:solidFill>
                  <a:schemeClr val="accent1"/>
                </a:solidFill>
                <a:effectLst/>
                <a:uFillTx/>
                <a:latin typeface="Trebuchet MS"/>
              </a:rPr>
              <a:t> </a:t>
            </a:r>
            <a:r>
              <a:rPr lang="en-US" sz="3600" b="1" u="none" strike="noStrike" dirty="0" err="1">
                <a:solidFill>
                  <a:schemeClr val="accent1"/>
                </a:solidFill>
                <a:effectLst/>
                <a:uFillTx/>
                <a:latin typeface="Trebuchet MS"/>
              </a:rPr>
              <a:t>rendus</a:t>
            </a:r>
            <a:endParaRPr lang="fr-FR" sz="3600" b="0" u="none" strike="noStrike" dirty="0">
              <a:solidFill>
                <a:srgbClr val="000000"/>
              </a:solidFill>
              <a:effectLst/>
              <a:uFillTx/>
              <a:latin typeface="Arial"/>
            </a:endParaRPr>
          </a:p>
        </p:txBody>
      </p:sp>
    </p:spTree>
    <p:extLst>
      <p:ext uri="{BB962C8B-B14F-4D97-AF65-F5344CB8AC3E}">
        <p14:creationId xmlns:p14="http://schemas.microsoft.com/office/powerpoint/2010/main" val="1776338462"/>
      </p:ext>
    </p:extLst>
  </p:cSld>
  <p:clrMapOvr>
    <a:masterClrMapping/>
  </p:clrMapOvr>
  <mc:AlternateContent xmlns:mc="http://schemas.openxmlformats.org/markup-compatibility/2006" xmlns:p14="http://schemas.microsoft.com/office/powerpoint/2010/main">
    <mc:Choice Requires="p14">
      <p:transition spd="slow" p14:dur="1600"/>
    </mc:Choice>
    <mc:Fallback xmlns="" xmlns:p15="http://schemas.microsoft.com/office/powerpoint/2012/main">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PlaceHolder 1"/>
          <p:cNvSpPr>
            <a:spLocks noGrp="1"/>
          </p:cNvSpPr>
          <p:nvPr>
            <p:ph type="title"/>
          </p:nvPr>
        </p:nvSpPr>
        <p:spPr>
          <a:xfrm>
            <a:off x="2339640" y="789120"/>
            <a:ext cx="4489920" cy="595440"/>
          </a:xfrm>
          <a:prstGeom prst="rect">
            <a:avLst/>
          </a:prstGeom>
          <a:noFill/>
          <a:ln w="0">
            <a:noFill/>
          </a:ln>
        </p:spPr>
        <p:txBody>
          <a:bodyPr lIns="91440" tIns="45720" rIns="91440" bIns="45720" anchor="t">
            <a:normAutofit fontScale="90000"/>
          </a:bodyPr>
          <a:lstStyle/>
          <a:p>
            <a:pPr indent="0" algn="l" defTabSz="457200">
              <a:lnSpc>
                <a:spcPct val="100000"/>
              </a:lnSpc>
              <a:buNone/>
              <a:tabLst>
                <a:tab pos="0" algn="l"/>
              </a:tabLst>
            </a:pPr>
            <a:r>
              <a:rPr lang="fr-FR" sz="3600" b="1" u="none" strike="noStrike">
                <a:solidFill>
                  <a:schemeClr val="accent1"/>
                </a:solidFill>
                <a:effectLst/>
                <a:uFillTx/>
                <a:latin typeface="Trebuchet MS"/>
              </a:rPr>
              <a:t>Nouvelles propositions</a:t>
            </a:r>
            <a:endParaRPr lang="fr-FR" sz="3600" b="0" u="none" strike="noStrike">
              <a:solidFill>
                <a:schemeClr val="accent1"/>
              </a:solidFill>
              <a:effectLst/>
              <a:uFillTx/>
              <a:latin typeface="Trebuchet MS"/>
            </a:endParaRPr>
          </a:p>
        </p:txBody>
      </p:sp>
      <p:sp>
        <p:nvSpPr>
          <p:cNvPr id="325" name="PlaceHolder 2"/>
          <p:cNvSpPr>
            <a:spLocks noGrp="1"/>
          </p:cNvSpPr>
          <p:nvPr>
            <p:ph/>
          </p:nvPr>
        </p:nvSpPr>
        <p:spPr>
          <a:xfrm>
            <a:off x="399960" y="990360"/>
            <a:ext cx="6429600" cy="3912120"/>
          </a:xfrm>
          <a:prstGeom prst="rect">
            <a:avLst/>
          </a:prstGeom>
          <a:noFill/>
          <a:ln w="0">
            <a:noFill/>
          </a:ln>
        </p:spPr>
        <p:txBody>
          <a:bodyPr lIns="91440" tIns="45720" rIns="91440" bIns="45720" anchor="t">
            <a:noAutofit/>
          </a:bodyPr>
          <a:lstStyle/>
          <a:p>
            <a:pPr indent="0" algn="l" defTabSz="457200">
              <a:lnSpc>
                <a:spcPct val="90000"/>
              </a:lnSpc>
              <a:spcBef>
                <a:spcPts val="1001"/>
              </a:spcBef>
              <a:buNone/>
              <a:tabLst>
                <a:tab pos="0" algn="l"/>
              </a:tabLst>
            </a:pPr>
            <a:endParaRPr lang="fr-FR" sz="2000" b="0" u="none" strike="noStrike">
              <a:solidFill>
                <a:schemeClr val="dk1">
                  <a:lumMod val="75000"/>
                  <a:lumOff val="25000"/>
                </a:schemeClr>
              </a:solidFill>
              <a:effectLst/>
              <a:uFillTx/>
              <a:latin typeface="Trebuchet MS"/>
            </a:endParaRPr>
          </a:p>
          <a:p>
            <a:pPr indent="0" algn="l" defTabSz="457200">
              <a:lnSpc>
                <a:spcPct val="90000"/>
              </a:lnSpc>
              <a:spcBef>
                <a:spcPts val="1001"/>
              </a:spcBef>
              <a:buNone/>
              <a:tabLst>
                <a:tab pos="0" algn="l"/>
              </a:tabLst>
            </a:pPr>
            <a:endParaRPr lang="fr-FR" sz="2000" b="0" u="none" strike="noStrike">
              <a:solidFill>
                <a:schemeClr val="dk1">
                  <a:lumMod val="75000"/>
                  <a:lumOff val="25000"/>
                </a:schemeClr>
              </a:solidFill>
              <a:effectLst/>
              <a:uFillTx/>
              <a:latin typeface="Trebuchet MS"/>
            </a:endParaRPr>
          </a:p>
          <a:p>
            <a:pPr marL="743040" lvl="1" indent="-285840" algn="l" defTabSz="457200">
              <a:lnSpc>
                <a:spcPct val="90000"/>
              </a:lnSpc>
              <a:spcBef>
                <a:spcPts val="1001"/>
              </a:spcBef>
              <a:buClr>
                <a:srgbClr val="90C226"/>
              </a:buClr>
              <a:buSzPct val="80000"/>
              <a:buFont typeface="Wingdings 3" charset="2"/>
              <a:buChar char=""/>
              <a:tabLst>
                <a:tab pos="0" algn="l"/>
              </a:tabLst>
            </a:pPr>
            <a:r>
              <a:rPr lang="fr-FR" sz="2000" b="0" u="none" strike="noStrike">
                <a:solidFill>
                  <a:schemeClr val="dk1"/>
                </a:solidFill>
                <a:effectLst/>
                <a:uFillTx/>
                <a:latin typeface="Trebuchet MS"/>
              </a:rPr>
              <a:t>Envoyez nous un email avec vos suggestions à :</a:t>
            </a:r>
            <a:endParaRPr lang="fr-FR" sz="2000" b="0" u="none" strike="noStrike">
              <a:solidFill>
                <a:schemeClr val="dk1">
                  <a:lumMod val="75000"/>
                  <a:lumOff val="25000"/>
                </a:schemeClr>
              </a:solidFill>
              <a:effectLst/>
              <a:uFillTx/>
              <a:latin typeface="Trebuchet MS"/>
            </a:endParaRPr>
          </a:p>
          <a:p>
            <a:pPr marL="457200" indent="0" algn="l" defTabSz="457200">
              <a:lnSpc>
                <a:spcPct val="90000"/>
              </a:lnSpc>
              <a:spcBef>
                <a:spcPts val="1001"/>
              </a:spcBef>
              <a:buNone/>
              <a:tabLst>
                <a:tab pos="0" algn="l"/>
              </a:tabLst>
            </a:pPr>
            <a:endParaRPr lang="fr-FR" sz="2000" b="0" u="none" strike="noStrike">
              <a:solidFill>
                <a:schemeClr val="dk1">
                  <a:lumMod val="75000"/>
                  <a:lumOff val="25000"/>
                </a:schemeClr>
              </a:solidFill>
              <a:effectLst/>
              <a:uFillTx/>
              <a:latin typeface="Trebuchet MS"/>
            </a:endParaRPr>
          </a:p>
          <a:p>
            <a:pPr marL="457200" indent="0" algn="ctr" defTabSz="457200">
              <a:lnSpc>
                <a:spcPct val="90000"/>
              </a:lnSpc>
              <a:spcBef>
                <a:spcPts val="1001"/>
              </a:spcBef>
              <a:buNone/>
              <a:tabLst>
                <a:tab pos="0" algn="l"/>
              </a:tabLst>
            </a:pPr>
            <a:r>
              <a:rPr lang="fr-FR" sz="1800" b="1" u="sng" strike="noStrike">
                <a:solidFill>
                  <a:srgbClr val="99CA3C"/>
                </a:solidFill>
                <a:effectLst/>
                <a:uFillTx/>
                <a:latin typeface="Verdana"/>
                <a:hlinkClick r:id="rId2"/>
              </a:rPr>
              <a:t>communication@chataigneraie.info</a:t>
            </a:r>
            <a:endParaRPr lang="fr-FR" sz="1800" b="0" u="none" strike="noStrike">
              <a:solidFill>
                <a:schemeClr val="dk1">
                  <a:lumMod val="75000"/>
                  <a:lumOff val="25000"/>
                </a:schemeClr>
              </a:solidFill>
              <a:effectLst/>
              <a:uFillTx/>
              <a:latin typeface="Trebuchet MS"/>
            </a:endParaRPr>
          </a:p>
          <a:p>
            <a:pPr marL="457200" indent="0" algn="l" defTabSz="457200">
              <a:lnSpc>
                <a:spcPct val="90000"/>
              </a:lnSpc>
              <a:spcBef>
                <a:spcPts val="1001"/>
              </a:spcBef>
              <a:buNone/>
              <a:tabLst>
                <a:tab pos="0" algn="l"/>
              </a:tabLst>
            </a:pPr>
            <a:r>
              <a:rPr lang="fr-FR" sz="2000" b="0" u="none" strike="noStrike">
                <a:solidFill>
                  <a:schemeClr val="dk1"/>
                </a:solidFill>
                <a:effectLst/>
                <a:uFillTx/>
                <a:latin typeface="Trebuchet MS"/>
              </a:rPr>
              <a:t> </a:t>
            </a:r>
            <a:endParaRPr lang="fr-FR" sz="2000" b="0" u="none" strike="noStrike">
              <a:solidFill>
                <a:schemeClr val="dk1">
                  <a:lumMod val="75000"/>
                  <a:lumOff val="25000"/>
                </a:schemeClr>
              </a:solidFill>
              <a:effectLst/>
              <a:uFillTx/>
              <a:latin typeface="Trebuchet MS"/>
            </a:endParaRPr>
          </a:p>
        </p:txBody>
      </p:sp>
      <p:pic>
        <p:nvPicPr>
          <p:cNvPr id="326" name="Picture 6" descr="Résultat de recherche d'images pour &quot;chasse aux oeufs&quot;"/>
          <p:cNvPicPr/>
          <p:nvPr/>
        </p:nvPicPr>
        <p:blipFill>
          <a:blip r:embed="rId3"/>
          <a:stretch/>
        </p:blipFill>
        <p:spPr>
          <a:xfrm>
            <a:off x="1542600" y="3788280"/>
            <a:ext cx="2704320" cy="1685160"/>
          </a:xfrm>
          <a:prstGeom prst="rect">
            <a:avLst/>
          </a:prstGeom>
          <a:noFill/>
          <a:ln w="0">
            <a:noFill/>
          </a:ln>
        </p:spPr>
      </p:pic>
      <p:pic>
        <p:nvPicPr>
          <p:cNvPr id="327" name="Image 2"/>
          <p:cNvPicPr/>
          <p:nvPr/>
        </p:nvPicPr>
        <p:blipFill>
          <a:blip r:embed="rId4"/>
          <a:stretch/>
        </p:blipFill>
        <p:spPr>
          <a:xfrm>
            <a:off x="6413400" y="3600000"/>
            <a:ext cx="3666240" cy="1837440"/>
          </a:xfrm>
          <a:prstGeom prst="rect">
            <a:avLst/>
          </a:prstGeom>
          <a:noFill/>
          <a:ln w="0">
            <a:noFill/>
          </a:ln>
        </p:spPr>
      </p:pic>
      <p:sp>
        <p:nvSpPr>
          <p:cNvPr id="328" name="ZoneTexte 8"/>
          <p:cNvSpPr/>
          <p:nvPr/>
        </p:nvSpPr>
        <p:spPr>
          <a:xfrm>
            <a:off x="128160" y="203400"/>
            <a:ext cx="6102360" cy="399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457200">
              <a:lnSpc>
                <a:spcPct val="100000"/>
              </a:lnSpc>
            </a:pPr>
            <a:r>
              <a:rPr lang="fr-FR" sz="2000" b="1" u="none" strike="noStrike">
                <a:solidFill>
                  <a:srgbClr val="99CC00"/>
                </a:solidFill>
                <a:effectLst/>
                <a:uFillTx/>
                <a:latin typeface="Trebuchet MS"/>
              </a:rPr>
              <a:t>Commission Communication</a:t>
            </a:r>
            <a:endParaRPr lang="fr-FR" sz="2000" b="0" u="none" strike="noStrike">
              <a:solidFill>
                <a:srgbClr val="000000"/>
              </a:solidFill>
              <a:effectLst/>
              <a:uFillTx/>
              <a:latin typeface="Arial"/>
            </a:endParaRPr>
          </a:p>
        </p:txBody>
      </p:sp>
      <p:pic>
        <p:nvPicPr>
          <p:cNvPr id="329" name="Image 7"/>
          <p:cNvPicPr/>
          <p:nvPr/>
        </p:nvPicPr>
        <p:blipFill>
          <a:blip r:embed="rId5"/>
          <a:stretch/>
        </p:blipFill>
        <p:spPr>
          <a:xfrm>
            <a:off x="11332800" y="5905440"/>
            <a:ext cx="698040" cy="824400"/>
          </a:xfrm>
          <a:prstGeom prst="rect">
            <a:avLst/>
          </a:prstGeom>
          <a:noFill/>
          <a:ln w="0">
            <a:noFill/>
          </a:ln>
        </p:spPr>
      </p:pic>
    </p:spTree>
    <p:extLst>
      <p:ext uri="{BB962C8B-B14F-4D97-AF65-F5344CB8AC3E}">
        <p14:creationId xmlns:p14="http://schemas.microsoft.com/office/powerpoint/2010/main" val="2585950057"/>
      </p:ext>
    </p:extLst>
  </p:cSld>
  <p:clrMapOvr>
    <a:masterClrMapping/>
  </p:clrMapOvr>
  <mc:AlternateContent xmlns:mc="http://schemas.openxmlformats.org/markup-compatibility/2006" xmlns:p14="http://schemas.microsoft.com/office/powerpoint/2010/main">
    <mc:Choice Requires="p14">
      <p:transition spd="slow" p14:dur="1600"/>
    </mc:Choice>
    <mc:Fallback xmlns="" xmlns:p15="http://schemas.microsoft.com/office/powerpoint/2012/main">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746F06EB-7369-467E-908B-DC59DF9930EA}"/>
              </a:ext>
            </a:extLst>
          </p:cNvPr>
          <p:cNvPicPr>
            <a:picLocks noChangeAspect="1"/>
          </p:cNvPicPr>
          <p:nvPr/>
        </p:nvPicPr>
        <p:blipFill>
          <a:blip r:embed="rId2"/>
          <a:stretch>
            <a:fillRect/>
          </a:stretch>
        </p:blipFill>
        <p:spPr>
          <a:xfrm>
            <a:off x="8052898" y="135354"/>
            <a:ext cx="3978686" cy="2778042"/>
          </a:xfrm>
          <a:prstGeom prst="rect">
            <a:avLst/>
          </a:prstGeom>
        </p:spPr>
      </p:pic>
      <p:sp>
        <p:nvSpPr>
          <p:cNvPr id="5" name="Rectangle 2"/>
          <p:cNvSpPr>
            <a:spLocks noGrp="1" noChangeArrowheads="1"/>
          </p:cNvSpPr>
          <p:nvPr>
            <p:ph type="title"/>
          </p:nvPr>
        </p:nvSpPr>
        <p:spPr>
          <a:xfrm>
            <a:off x="1993322" y="609168"/>
            <a:ext cx="5446569" cy="568469"/>
          </a:xfrm>
        </p:spPr>
        <p:txBody>
          <a:bodyPr>
            <a:normAutofit fontScale="90000"/>
          </a:bodyPr>
          <a:lstStyle/>
          <a:p>
            <a:r>
              <a:rPr lang="fr-FR" altLang="fr-FR" sz="3200" b="1" dirty="0"/>
              <a:t>Nos outils de communication</a:t>
            </a:r>
          </a:p>
        </p:txBody>
      </p:sp>
      <p:sp>
        <p:nvSpPr>
          <p:cNvPr id="6" name="Rectangle 3"/>
          <p:cNvSpPr>
            <a:spLocks noGrp="1" noChangeArrowheads="1"/>
          </p:cNvSpPr>
          <p:nvPr>
            <p:ph type="body" idx="1"/>
          </p:nvPr>
        </p:nvSpPr>
        <p:spPr>
          <a:xfrm>
            <a:off x="239697" y="800067"/>
            <a:ext cx="6289722" cy="3912867"/>
          </a:xfrm>
        </p:spPr>
        <p:txBody>
          <a:bodyPr>
            <a:noAutofit/>
          </a:bodyPr>
          <a:lstStyle/>
          <a:p>
            <a:pPr marL="0" indent="0" eaLnBrk="1" hangingPunct="1">
              <a:lnSpc>
                <a:spcPct val="90000"/>
              </a:lnSpc>
              <a:buNone/>
            </a:pPr>
            <a:endParaRPr lang="fr-FR" altLang="fr-FR" sz="2000" dirty="0"/>
          </a:p>
          <a:p>
            <a:pPr lvl="1">
              <a:lnSpc>
                <a:spcPct val="90000"/>
              </a:lnSpc>
            </a:pPr>
            <a:r>
              <a:rPr lang="fr-FR" altLang="fr-FR" sz="2000" dirty="0"/>
              <a:t>Notre site Internet </a:t>
            </a:r>
            <a:r>
              <a:rPr lang="fr-FR" altLang="fr-FR" sz="2000" dirty="0">
                <a:solidFill>
                  <a:srgbClr val="0070C0"/>
                </a:solidFill>
                <a:hlinkClick r:id="rId3"/>
              </a:rPr>
              <a:t>www.chataigneraie.info</a:t>
            </a:r>
            <a:endParaRPr lang="fr-FR" altLang="fr-FR" sz="2000" dirty="0">
              <a:solidFill>
                <a:srgbClr val="0070C0"/>
              </a:solidFill>
            </a:endParaRPr>
          </a:p>
          <a:p>
            <a:pPr lvl="1">
              <a:lnSpc>
                <a:spcPct val="90000"/>
              </a:lnSpc>
              <a:buFont typeface="Wingdings" panose="05000000000000000000" pitchFamily="2" charset="2"/>
              <a:buChar char="§"/>
            </a:pPr>
            <a:r>
              <a:rPr lang="fr-FR" altLang="fr-FR" i="1" dirty="0">
                <a:solidFill>
                  <a:schemeClr val="tx1"/>
                </a:solidFill>
              </a:rPr>
              <a:t>Des informations pratiques</a:t>
            </a:r>
          </a:p>
          <a:p>
            <a:pPr lvl="1">
              <a:lnSpc>
                <a:spcPct val="90000"/>
              </a:lnSpc>
              <a:buFont typeface="Wingdings" panose="05000000000000000000" pitchFamily="2" charset="2"/>
              <a:buChar char="§"/>
            </a:pPr>
            <a:r>
              <a:rPr lang="fr-FR" altLang="fr-FR" i="1" dirty="0">
                <a:solidFill>
                  <a:schemeClr val="tx1"/>
                </a:solidFill>
              </a:rPr>
              <a:t>Une mise à jour régulière</a:t>
            </a:r>
          </a:p>
          <a:p>
            <a:pPr marL="457200" lvl="1" indent="0">
              <a:lnSpc>
                <a:spcPct val="90000"/>
              </a:lnSpc>
              <a:buNone/>
            </a:pPr>
            <a:endParaRPr lang="fr-FR" altLang="fr-FR" i="1" dirty="0">
              <a:solidFill>
                <a:schemeClr val="tx1"/>
              </a:solidFill>
            </a:endParaRPr>
          </a:p>
          <a:p>
            <a:pPr lvl="1">
              <a:lnSpc>
                <a:spcPct val="90000"/>
              </a:lnSpc>
            </a:pPr>
            <a:r>
              <a:rPr lang="fr-FR" altLang="fr-FR" sz="2000" dirty="0"/>
              <a:t>Un livret d’accueil pour les nouveaux arrivants</a:t>
            </a:r>
          </a:p>
          <a:p>
            <a:pPr lvl="1">
              <a:lnSpc>
                <a:spcPct val="90000"/>
              </a:lnSpc>
            </a:pPr>
            <a:endParaRPr lang="fr-FR" altLang="fr-FR" sz="2000" dirty="0"/>
          </a:p>
          <a:p>
            <a:pPr lvl="1">
              <a:lnSpc>
                <a:spcPct val="90000"/>
              </a:lnSpc>
            </a:pPr>
            <a:r>
              <a:rPr lang="fr-FR" altLang="fr-FR" sz="2000" dirty="0"/>
              <a:t>Des Flashs Infos réguliers envoyés par mail</a:t>
            </a:r>
          </a:p>
          <a:p>
            <a:pPr lvl="1">
              <a:lnSpc>
                <a:spcPct val="90000"/>
              </a:lnSpc>
            </a:pPr>
            <a:endParaRPr lang="fr-FR" altLang="fr-FR" sz="2000" dirty="0"/>
          </a:p>
          <a:p>
            <a:pPr lvl="1">
              <a:lnSpc>
                <a:spcPct val="90000"/>
              </a:lnSpc>
            </a:pPr>
            <a:r>
              <a:rPr lang="fr-FR" altLang="fr-FR" sz="2000" dirty="0"/>
              <a:t>Relais de certaines communication via Signal/ groupe privé « La Châtaigneraie, entraide entre résidents de la Châtaigneraie » avec plus de 350 membres</a:t>
            </a:r>
          </a:p>
        </p:txBody>
      </p:sp>
      <p:sp>
        <p:nvSpPr>
          <p:cNvPr id="11" name="ZoneTexte 10">
            <a:extLst>
              <a:ext uri="{FF2B5EF4-FFF2-40B4-BE49-F238E27FC236}">
                <a16:creationId xmlns:a16="http://schemas.microsoft.com/office/drawing/2014/main" id="{B19CB10F-09B7-4328-BDEC-DBC455150E1D}"/>
              </a:ext>
            </a:extLst>
          </p:cNvPr>
          <p:cNvSpPr txBox="1"/>
          <p:nvPr/>
        </p:nvSpPr>
        <p:spPr>
          <a:xfrm>
            <a:off x="128155" y="203261"/>
            <a:ext cx="6102926" cy="400110"/>
          </a:xfrm>
          <a:prstGeom prst="rect">
            <a:avLst/>
          </a:prstGeom>
          <a:noFill/>
        </p:spPr>
        <p:txBody>
          <a:bodyPr wrap="square">
            <a:spAutoFit/>
          </a:bodyPr>
          <a:lstStyle/>
          <a:p>
            <a:r>
              <a:rPr lang="fr-FR" altLang="fr-FR" sz="2000" b="1" dirty="0">
                <a:solidFill>
                  <a:srgbClr val="99CC00"/>
                </a:solidFill>
                <a:effectLst>
                  <a:outerShdw blurRad="38100" dist="38100" dir="2700000" algn="tl">
                    <a:srgbClr val="000000">
                      <a:alpha val="43137"/>
                    </a:srgbClr>
                  </a:outerShdw>
                </a:effectLst>
              </a:rPr>
              <a:t>Commission Communication</a:t>
            </a:r>
            <a:endParaRPr lang="fr-FR" sz="2000" dirty="0">
              <a:solidFill>
                <a:srgbClr val="99CC00"/>
              </a:solidFill>
            </a:endParaRPr>
          </a:p>
        </p:txBody>
      </p:sp>
      <p:pic>
        <p:nvPicPr>
          <p:cNvPr id="12" name="Imag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34544890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3635D2-36AA-45A7-A530-2BE9BE1E77B8}"/>
              </a:ext>
            </a:extLst>
          </p:cNvPr>
          <p:cNvSpPr>
            <a:spLocks noGrp="1"/>
          </p:cNvSpPr>
          <p:nvPr>
            <p:ph type="title"/>
          </p:nvPr>
        </p:nvSpPr>
        <p:spPr>
          <a:xfrm>
            <a:off x="2093726" y="1235401"/>
            <a:ext cx="8596668" cy="754505"/>
          </a:xfrm>
        </p:spPr>
        <p:txBody>
          <a:bodyPr/>
          <a:lstStyle/>
          <a:p>
            <a:r>
              <a:rPr lang="en-US" altLang="fr-FR" b="1" dirty="0"/>
              <a:t>Support aux </a:t>
            </a:r>
            <a:r>
              <a:rPr lang="en-US" altLang="fr-FR" b="1" dirty="0" err="1" smtClean="0"/>
              <a:t>évènements</a:t>
            </a:r>
            <a:endParaRPr lang="fr-FR" dirty="0"/>
          </a:p>
        </p:txBody>
      </p:sp>
      <p:sp>
        <p:nvSpPr>
          <p:cNvPr id="3" name="Espace réservé du contenu 2">
            <a:extLst>
              <a:ext uri="{FF2B5EF4-FFF2-40B4-BE49-F238E27FC236}">
                <a16:creationId xmlns:a16="http://schemas.microsoft.com/office/drawing/2014/main" id="{AA2D712D-A80D-484C-A138-FBD5608A23A7}"/>
              </a:ext>
            </a:extLst>
          </p:cNvPr>
          <p:cNvSpPr>
            <a:spLocks noGrp="1"/>
          </p:cNvSpPr>
          <p:nvPr>
            <p:ph idx="1"/>
          </p:nvPr>
        </p:nvSpPr>
        <p:spPr>
          <a:xfrm>
            <a:off x="811875" y="2542773"/>
            <a:ext cx="8596668" cy="2890362"/>
          </a:xfrm>
        </p:spPr>
        <p:txBody>
          <a:bodyPr/>
          <a:lstStyle/>
          <a:p>
            <a:pPr lvl="0">
              <a:defRPr/>
            </a:pPr>
            <a:r>
              <a:rPr lang="fr-FR" altLang="fr-FR" dirty="0"/>
              <a:t>3ème Troc aux Plantes le 28 </a:t>
            </a:r>
            <a:r>
              <a:rPr lang="fr-FR" altLang="fr-FR" dirty="0" smtClean="0"/>
              <a:t>avril 2024</a:t>
            </a:r>
          </a:p>
          <a:p>
            <a:pPr lvl="0">
              <a:defRPr/>
            </a:pPr>
            <a:endParaRPr lang="fr-FR" altLang="fr-FR" dirty="0"/>
          </a:p>
          <a:p>
            <a:pPr lvl="0">
              <a:defRPr/>
            </a:pPr>
            <a:r>
              <a:rPr lang="fr-FR" altLang="fr-FR" dirty="0" smtClean="0"/>
              <a:t>4ème </a:t>
            </a:r>
            <a:r>
              <a:rPr lang="fr-FR" altLang="fr-FR" dirty="0"/>
              <a:t>Troc aux Plantes le </a:t>
            </a:r>
            <a:r>
              <a:rPr lang="fr-FR" altLang="fr-FR" dirty="0" smtClean="0"/>
              <a:t>dimanche 6 </a:t>
            </a:r>
            <a:r>
              <a:rPr lang="fr-FR" altLang="fr-FR" dirty="0"/>
              <a:t>avril </a:t>
            </a:r>
            <a:r>
              <a:rPr lang="fr-FR" altLang="fr-FR" dirty="0" smtClean="0"/>
              <a:t>2025, 15h à 17h , place Audran</a:t>
            </a:r>
            <a:endParaRPr lang="fr-FR" altLang="fr-FR" dirty="0"/>
          </a:p>
          <a:p>
            <a:pPr lvl="0">
              <a:defRPr/>
            </a:pPr>
            <a:endParaRPr lang="fr-FR" altLang="fr-FR" dirty="0"/>
          </a:p>
          <a:p>
            <a:pPr lvl="0">
              <a:defRPr/>
            </a:pPr>
            <a:r>
              <a:rPr lang="fr-FR" altLang="fr-FR" dirty="0"/>
              <a:t>2ème Concours de décoration de Noël le 15 décembre 2024</a:t>
            </a:r>
          </a:p>
          <a:p>
            <a:pPr lvl="0">
              <a:defRPr/>
            </a:pPr>
            <a:endParaRPr lang="fr-FR" altLang="fr-FR" dirty="0"/>
          </a:p>
          <a:p>
            <a:pPr lvl="0">
              <a:defRPr/>
            </a:pPr>
            <a:r>
              <a:rPr lang="fr-FR" altLang="fr-FR" dirty="0"/>
              <a:t>Invitation du </a:t>
            </a:r>
            <a:r>
              <a:rPr lang="fr-FR" altLang="fr-FR" dirty="0" smtClean="0"/>
              <a:t>Lycée </a:t>
            </a:r>
            <a:r>
              <a:rPr lang="fr-FR" altLang="fr-FR" dirty="0"/>
              <a:t>Corneille Pôle </a:t>
            </a:r>
            <a:r>
              <a:rPr lang="fr-FR" altLang="fr-FR" dirty="0" smtClean="0"/>
              <a:t>Tertiaire </a:t>
            </a:r>
            <a:r>
              <a:rPr lang="fr-FR" altLang="fr-FR" dirty="0"/>
              <a:t>le 4 avril 2024</a:t>
            </a:r>
            <a:endParaRPr lang="en-US" altLang="fr-FR" dirty="0"/>
          </a:p>
          <a:p>
            <a:pPr algn="r"/>
            <a:endParaRPr lang="fr-FR" dirty="0"/>
          </a:p>
        </p:txBody>
      </p:sp>
      <p:sp>
        <p:nvSpPr>
          <p:cNvPr id="7" name="ZoneTexte 6">
            <a:extLst>
              <a:ext uri="{FF2B5EF4-FFF2-40B4-BE49-F238E27FC236}">
                <a16:creationId xmlns:a16="http://schemas.microsoft.com/office/drawing/2014/main" id="{2B917164-FC7E-4461-82CA-077DA97EBB26}"/>
              </a:ext>
            </a:extLst>
          </p:cNvPr>
          <p:cNvSpPr txBox="1"/>
          <p:nvPr/>
        </p:nvSpPr>
        <p:spPr>
          <a:xfrm>
            <a:off x="128155" y="203261"/>
            <a:ext cx="6102926" cy="400110"/>
          </a:xfrm>
          <a:prstGeom prst="rect">
            <a:avLst/>
          </a:prstGeom>
          <a:noFill/>
        </p:spPr>
        <p:txBody>
          <a:bodyPr wrap="square">
            <a:spAutoFit/>
          </a:bodyPr>
          <a:lstStyle/>
          <a:p>
            <a:r>
              <a:rPr lang="fr-FR" altLang="fr-FR" sz="2000" b="1" dirty="0">
                <a:solidFill>
                  <a:srgbClr val="99CC00"/>
                </a:solidFill>
                <a:effectLst>
                  <a:outerShdw blurRad="38100" dist="38100" dir="2700000" algn="tl">
                    <a:srgbClr val="000000">
                      <a:alpha val="43137"/>
                    </a:srgbClr>
                  </a:outerShdw>
                </a:effectLst>
              </a:rPr>
              <a:t>Commission Communication</a:t>
            </a:r>
            <a:endParaRPr lang="fr-FR" sz="2000" dirty="0">
              <a:solidFill>
                <a:srgbClr val="99CC00"/>
              </a:solidFill>
            </a:endParaRP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392357748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2339687" y="789276"/>
            <a:ext cx="4490605" cy="596178"/>
          </a:xfrm>
        </p:spPr>
        <p:txBody>
          <a:bodyPr>
            <a:normAutofit fontScale="90000"/>
          </a:bodyPr>
          <a:lstStyle/>
          <a:p>
            <a:r>
              <a:rPr lang="fr-FR" altLang="fr-FR" b="1" dirty="0"/>
              <a:t>Nouvelles propositions</a:t>
            </a:r>
          </a:p>
        </p:txBody>
      </p:sp>
      <p:sp>
        <p:nvSpPr>
          <p:cNvPr id="6" name="Rectangle 3"/>
          <p:cNvSpPr>
            <a:spLocks noGrp="1" noChangeArrowheads="1"/>
          </p:cNvSpPr>
          <p:nvPr>
            <p:ph type="body" idx="1"/>
          </p:nvPr>
        </p:nvSpPr>
        <p:spPr>
          <a:xfrm>
            <a:off x="400051" y="990438"/>
            <a:ext cx="6430242" cy="3912867"/>
          </a:xfrm>
        </p:spPr>
        <p:txBody>
          <a:bodyPr>
            <a:noAutofit/>
          </a:bodyPr>
          <a:lstStyle/>
          <a:p>
            <a:pPr marL="0" indent="0" eaLnBrk="1" hangingPunct="1">
              <a:lnSpc>
                <a:spcPct val="90000"/>
              </a:lnSpc>
              <a:buNone/>
            </a:pPr>
            <a:endParaRPr lang="fr-FR" altLang="fr-FR" sz="2000" dirty="0"/>
          </a:p>
          <a:p>
            <a:pPr marL="0" indent="0" eaLnBrk="1" hangingPunct="1">
              <a:lnSpc>
                <a:spcPct val="90000"/>
              </a:lnSpc>
              <a:buNone/>
            </a:pPr>
            <a:endParaRPr lang="fr-FR" altLang="fr-FR" sz="2000" dirty="0"/>
          </a:p>
          <a:p>
            <a:pPr lvl="1">
              <a:lnSpc>
                <a:spcPct val="90000"/>
              </a:lnSpc>
            </a:pPr>
            <a:r>
              <a:rPr lang="fr-FR" altLang="fr-FR" sz="2000" dirty="0">
                <a:solidFill>
                  <a:schemeClr val="tx1"/>
                </a:solidFill>
              </a:rPr>
              <a:t>Envoyez nous un email avec vos suggestions à :</a:t>
            </a:r>
          </a:p>
          <a:p>
            <a:pPr marL="457200" lvl="1" indent="0">
              <a:lnSpc>
                <a:spcPct val="90000"/>
              </a:lnSpc>
              <a:buNone/>
            </a:pPr>
            <a:endParaRPr lang="fr-FR" altLang="fr-FR" sz="2000" dirty="0">
              <a:solidFill>
                <a:schemeClr val="tx1"/>
              </a:solidFill>
            </a:endParaRPr>
          </a:p>
          <a:p>
            <a:pPr marL="457200" lvl="1" indent="0" algn="ctr">
              <a:lnSpc>
                <a:spcPct val="90000"/>
              </a:lnSpc>
              <a:buNone/>
            </a:pPr>
            <a:r>
              <a:rPr lang="fr-FR" sz="1800" b="1" dirty="0">
                <a:solidFill>
                  <a:srgbClr val="757473"/>
                </a:solidFill>
                <a:latin typeface="Verdana" panose="020B0604030504040204" pitchFamily="34" charset="0"/>
                <a:hlinkClick r:id="rId2"/>
              </a:rPr>
              <a:t>communication@chataigneraie.info</a:t>
            </a:r>
            <a:endParaRPr lang="fr-FR" sz="1800" b="1" dirty="0"/>
          </a:p>
          <a:p>
            <a:pPr marL="457200" lvl="1" indent="0">
              <a:lnSpc>
                <a:spcPct val="90000"/>
              </a:lnSpc>
              <a:buNone/>
            </a:pPr>
            <a:r>
              <a:rPr lang="fr-FR" altLang="fr-FR" sz="2000" dirty="0">
                <a:solidFill>
                  <a:schemeClr val="tx1"/>
                </a:solidFill>
              </a:rPr>
              <a:t> </a:t>
            </a:r>
          </a:p>
        </p:txBody>
      </p:sp>
      <p:pic>
        <p:nvPicPr>
          <p:cNvPr id="6150" name="Picture 6" descr="Résultat de recherche d'images pour &quot;chasse aux oeufs&quot;">
            <a:extLst>
              <a:ext uri="{FF2B5EF4-FFF2-40B4-BE49-F238E27FC236}">
                <a16:creationId xmlns:a16="http://schemas.microsoft.com/office/drawing/2014/main" id="{BDC44F5C-9402-4E09-8BF6-E5928857BE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2736" y="3788188"/>
            <a:ext cx="2705100" cy="1685925"/>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5054" y="3064980"/>
            <a:ext cx="3667125" cy="1838325"/>
          </a:xfrm>
          <a:prstGeom prst="rect">
            <a:avLst/>
          </a:prstGeom>
        </p:spPr>
      </p:pic>
      <p:sp>
        <p:nvSpPr>
          <p:cNvPr id="9" name="ZoneTexte 8">
            <a:extLst>
              <a:ext uri="{FF2B5EF4-FFF2-40B4-BE49-F238E27FC236}">
                <a16:creationId xmlns:a16="http://schemas.microsoft.com/office/drawing/2014/main" id="{E80C44C9-6BDE-466A-BBDE-3ADE130DFEAD}"/>
              </a:ext>
            </a:extLst>
          </p:cNvPr>
          <p:cNvSpPr txBox="1"/>
          <p:nvPr/>
        </p:nvSpPr>
        <p:spPr>
          <a:xfrm>
            <a:off x="128155" y="203261"/>
            <a:ext cx="6102926" cy="400110"/>
          </a:xfrm>
          <a:prstGeom prst="rect">
            <a:avLst/>
          </a:prstGeom>
          <a:noFill/>
        </p:spPr>
        <p:txBody>
          <a:bodyPr wrap="square">
            <a:spAutoFit/>
          </a:bodyPr>
          <a:lstStyle/>
          <a:p>
            <a:r>
              <a:rPr lang="fr-FR" altLang="fr-FR" sz="2000" b="1" dirty="0">
                <a:solidFill>
                  <a:srgbClr val="99CC00"/>
                </a:solidFill>
                <a:effectLst>
                  <a:outerShdw blurRad="38100" dist="38100" dir="2700000" algn="tl">
                    <a:srgbClr val="000000">
                      <a:alpha val="43137"/>
                    </a:srgbClr>
                  </a:outerShdw>
                </a:effectLst>
              </a:rPr>
              <a:t>Commission Communication</a:t>
            </a:r>
            <a:endParaRPr lang="fr-FR" sz="2000" dirty="0">
              <a:solidFill>
                <a:srgbClr val="99CC00"/>
              </a:solidFill>
            </a:endParaRPr>
          </a:p>
        </p:txBody>
      </p:sp>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294192387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
          <p:cNvSpPr txBox="1">
            <a:spLocks noGrp="1"/>
          </p:cNvSpPr>
          <p:nvPr>
            <p:ph type="title"/>
          </p:nvPr>
        </p:nvSpPr>
        <p:spPr>
          <a:xfrm>
            <a:off x="1066386" y="437999"/>
            <a:ext cx="8596668" cy="809389"/>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accent1"/>
              </a:buClr>
              <a:buSzPts val="3600"/>
              <a:buFont typeface="Trebuchet MS"/>
              <a:buNone/>
            </a:pPr>
            <a:r>
              <a:rPr lang="fr-FR" b="1"/>
              <a:t>Commission Circulation</a:t>
            </a:r>
            <a:endParaRPr/>
          </a:p>
        </p:txBody>
      </p:sp>
      <p:sp>
        <p:nvSpPr>
          <p:cNvPr id="149" name="Google Shape;149;p1"/>
          <p:cNvSpPr txBox="1">
            <a:spLocks noGrp="1"/>
          </p:cNvSpPr>
          <p:nvPr>
            <p:ph type="body" idx="1"/>
          </p:nvPr>
        </p:nvSpPr>
        <p:spPr>
          <a:xfrm>
            <a:off x="674132" y="3941685"/>
            <a:ext cx="9153450" cy="909802"/>
          </a:xfrm>
          <a:prstGeom prst="rect">
            <a:avLst/>
          </a:prstGeom>
          <a:noFill/>
          <a:ln>
            <a:noFill/>
          </a:ln>
        </p:spPr>
        <p:txBody>
          <a:bodyPr spcFirstLastPara="1" wrap="square" lIns="91425" tIns="45700" rIns="91425" bIns="45700" anchor="t" anchorCtr="0">
            <a:normAutofit lnSpcReduction="10000"/>
          </a:bodyPr>
          <a:lstStyle/>
          <a:p>
            <a:pPr marL="342900" lvl="0" indent="-342900" algn="ctr" rtl="0">
              <a:spcBef>
                <a:spcPts val="0"/>
              </a:spcBef>
              <a:spcAft>
                <a:spcPts val="0"/>
              </a:spcAft>
              <a:buSzPts val="2240"/>
              <a:buNone/>
            </a:pPr>
            <a:r>
              <a:rPr lang="fr-FR" sz="2800" i="1"/>
              <a:t>Madame Hélène REISS</a:t>
            </a:r>
            <a:endParaRPr sz="2800" i="1"/>
          </a:p>
          <a:p>
            <a:pPr marL="342900" lvl="0" indent="-342900" algn="ctr" rtl="0">
              <a:spcBef>
                <a:spcPts val="1000"/>
              </a:spcBef>
              <a:spcAft>
                <a:spcPts val="0"/>
              </a:spcAft>
              <a:buSzPts val="1600"/>
              <a:buNone/>
            </a:pPr>
            <a:r>
              <a:rPr lang="fr-FR" sz="2000" i="1"/>
              <a:t>Coordinatrice de la Commission Circulation</a:t>
            </a:r>
            <a:endParaRPr/>
          </a:p>
          <a:p>
            <a:pPr marL="342900" lvl="0" indent="-342900" algn="ctr" rtl="0">
              <a:spcBef>
                <a:spcPts val="1000"/>
              </a:spcBef>
              <a:spcAft>
                <a:spcPts val="0"/>
              </a:spcAft>
              <a:buSzPts val="5120"/>
              <a:buFont typeface="Noto Sans Symbols"/>
              <a:buNone/>
            </a:pPr>
            <a:endParaRPr sz="6400"/>
          </a:p>
          <a:p>
            <a:pPr marL="342900" lvl="0" indent="-342900" algn="ctr" rtl="0">
              <a:spcBef>
                <a:spcPts val="1000"/>
              </a:spcBef>
              <a:spcAft>
                <a:spcPts val="0"/>
              </a:spcAft>
              <a:buSzPts val="1920"/>
              <a:buFont typeface="Noto Sans Symbols"/>
              <a:buNone/>
            </a:pPr>
            <a:endParaRPr sz="2400" i="1"/>
          </a:p>
          <a:p>
            <a:pPr marL="342900" lvl="0" indent="-342900" algn="ctr" rtl="0">
              <a:spcBef>
                <a:spcPts val="1000"/>
              </a:spcBef>
              <a:spcAft>
                <a:spcPts val="0"/>
              </a:spcAft>
              <a:buSzPts val="1440"/>
              <a:buFont typeface="Noto Sans Symbols"/>
              <a:buNone/>
            </a:pPr>
            <a:endParaRPr i="1"/>
          </a:p>
        </p:txBody>
      </p:sp>
      <p:sp>
        <p:nvSpPr>
          <p:cNvPr id="150" name="Google Shape;150;p1"/>
          <p:cNvSpPr txBox="1"/>
          <p:nvPr/>
        </p:nvSpPr>
        <p:spPr>
          <a:xfrm>
            <a:off x="0" y="5629572"/>
            <a:ext cx="10239818"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2C3C43"/>
              </a:buClr>
              <a:buSzPts val="1200"/>
              <a:buFont typeface="Tahoma"/>
              <a:buNone/>
            </a:pPr>
            <a:r>
              <a:rPr lang="fr-FR" sz="1200" b="0" i="1" u="none" strike="noStrike" cap="none">
                <a:solidFill>
                  <a:srgbClr val="2C3C43"/>
                </a:solidFill>
                <a:latin typeface="Tahoma"/>
                <a:ea typeface="Tahoma"/>
                <a:cs typeface="Tahoma"/>
                <a:sym typeface="Tahoma"/>
              </a:rPr>
              <a:t>Membres :  Philippe Audran, Marie Madeleine Calais, Jacques Franquet, Vincent Noailly Catherine Réguer, Hélène Reiss, Agnès Ruchaud</a:t>
            </a:r>
            <a:endParaRPr sz="1400" b="0" i="1" u="none" strike="noStrike" cap="none">
              <a:solidFill>
                <a:srgbClr val="2C3C43"/>
              </a:solidFill>
              <a:latin typeface="Tahoma"/>
              <a:ea typeface="Tahoma"/>
              <a:cs typeface="Tahoma"/>
              <a:sym typeface="Tahoma"/>
            </a:endParaRPr>
          </a:p>
        </p:txBody>
      </p:sp>
      <p:pic>
        <p:nvPicPr>
          <p:cNvPr id="151" name="Google Shape;151;p1" descr="Cards with different road signs and toy car on white wooden table, flat lay. driving school - 181000533"/>
          <p:cNvPicPr preferRelativeResize="0"/>
          <p:nvPr/>
        </p:nvPicPr>
        <p:blipFill rotWithShape="1">
          <a:blip r:embed="rId3">
            <a:alphaModFix/>
          </a:blip>
          <a:srcRect/>
          <a:stretch/>
        </p:blipFill>
        <p:spPr>
          <a:xfrm>
            <a:off x="3563273" y="1515889"/>
            <a:ext cx="3344444" cy="2230487"/>
          </a:xfrm>
          <a:prstGeom prst="rect">
            <a:avLst/>
          </a:prstGeom>
          <a:noFill/>
          <a:ln>
            <a:noFill/>
          </a:ln>
        </p:spPr>
      </p:pic>
      <p:pic>
        <p:nvPicPr>
          <p:cNvPr id="152" name="Google Shape;152;p1"/>
          <p:cNvPicPr preferRelativeResize="0"/>
          <p:nvPr/>
        </p:nvPicPr>
        <p:blipFill rotWithShape="1">
          <a:blip r:embed="rId4">
            <a:alphaModFix/>
          </a:blip>
          <a:srcRect/>
          <a:stretch/>
        </p:blipFill>
        <p:spPr>
          <a:xfrm>
            <a:off x="11332667" y="5905387"/>
            <a:ext cx="698917" cy="824996"/>
          </a:xfrm>
          <a:prstGeom prst="rect">
            <a:avLst/>
          </a:prstGeom>
          <a:noFill/>
          <a:ln>
            <a:noFill/>
          </a:ln>
        </p:spPr>
      </p:pic>
    </p:spTree>
    <p:extLst>
      <p:ext uri="{BB962C8B-B14F-4D97-AF65-F5344CB8AC3E}">
        <p14:creationId xmlns:p14="http://schemas.microsoft.com/office/powerpoint/2010/main" val="44727824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
          <p:cNvSpPr txBox="1">
            <a:spLocks noGrp="1"/>
          </p:cNvSpPr>
          <p:nvPr>
            <p:ph type="title"/>
          </p:nvPr>
        </p:nvSpPr>
        <p:spPr>
          <a:xfrm>
            <a:off x="2696730" y="2287347"/>
            <a:ext cx="5592600" cy="8842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chemeClr val="accent1"/>
              </a:buClr>
              <a:buSzPts val="2400"/>
              <a:buFont typeface="Trebuchet MS"/>
              <a:buNone/>
            </a:pPr>
            <a:r>
              <a:rPr lang="fr-FR" sz="3000"/>
              <a:t>Points abordés :</a:t>
            </a:r>
            <a:endParaRPr sz="4200"/>
          </a:p>
        </p:txBody>
      </p:sp>
      <p:sp>
        <p:nvSpPr>
          <p:cNvPr id="159" name="Google Shape;159;p2"/>
          <p:cNvSpPr txBox="1">
            <a:spLocks noGrp="1"/>
          </p:cNvSpPr>
          <p:nvPr>
            <p:ph type="body" idx="1"/>
          </p:nvPr>
        </p:nvSpPr>
        <p:spPr>
          <a:xfrm>
            <a:off x="503200" y="3429000"/>
            <a:ext cx="9172800" cy="2566200"/>
          </a:xfrm>
          <a:prstGeom prst="rect">
            <a:avLst/>
          </a:prstGeom>
          <a:noFill/>
          <a:ln>
            <a:noFill/>
          </a:ln>
        </p:spPr>
        <p:txBody>
          <a:bodyPr spcFirstLastPara="1" wrap="square" lIns="91425" tIns="45700" rIns="91425" bIns="45700" anchor="t" anchorCtr="0">
            <a:normAutofit/>
          </a:bodyPr>
          <a:lstStyle/>
          <a:p>
            <a:pPr marL="742950" lvl="0" indent="0" algn="l" rtl="0">
              <a:lnSpc>
                <a:spcPct val="100000"/>
              </a:lnSpc>
              <a:spcBef>
                <a:spcPts val="0"/>
              </a:spcBef>
              <a:spcAft>
                <a:spcPts val="0"/>
              </a:spcAft>
              <a:buNone/>
            </a:pPr>
            <a:endParaRPr sz="2800"/>
          </a:p>
          <a:p>
            <a:pPr marL="742950" lvl="1" indent="-285750" algn="l" rtl="0">
              <a:lnSpc>
                <a:spcPct val="100000"/>
              </a:lnSpc>
              <a:spcBef>
                <a:spcPts val="0"/>
              </a:spcBef>
              <a:spcAft>
                <a:spcPts val="0"/>
              </a:spcAft>
              <a:buSzPts val="2240"/>
              <a:buChar char="►"/>
            </a:pPr>
            <a:r>
              <a:rPr lang="fr-FR" sz="2800"/>
              <a:t>Nos demandes 2025</a:t>
            </a:r>
            <a:endParaRPr sz="2800"/>
          </a:p>
          <a:p>
            <a:pPr marL="742950" lvl="1" indent="-321310" algn="l" rtl="0">
              <a:lnSpc>
                <a:spcPct val="100000"/>
              </a:lnSpc>
              <a:spcBef>
                <a:spcPts val="0"/>
              </a:spcBef>
              <a:spcAft>
                <a:spcPts val="0"/>
              </a:spcAft>
              <a:buSzPts val="2800"/>
              <a:buChar char="►"/>
            </a:pPr>
            <a:r>
              <a:rPr lang="fr-FR" sz="2800"/>
              <a:t>Aménagements obtenus</a:t>
            </a:r>
            <a:endParaRPr sz="2800"/>
          </a:p>
          <a:p>
            <a:pPr marL="742950" lvl="1" indent="-321310" algn="l" rtl="0">
              <a:lnSpc>
                <a:spcPct val="100000"/>
              </a:lnSpc>
              <a:spcBef>
                <a:spcPts val="0"/>
              </a:spcBef>
              <a:spcAft>
                <a:spcPts val="0"/>
              </a:spcAft>
              <a:buSzPts val="2800"/>
              <a:buChar char="►"/>
            </a:pPr>
            <a:r>
              <a:rPr lang="fr-FR" sz="2800"/>
              <a:t>Nos demandes 2026</a:t>
            </a:r>
            <a:endParaRPr sz="2800"/>
          </a:p>
          <a:p>
            <a:pPr marL="742950" lvl="1" indent="-321310" algn="l" rtl="0">
              <a:lnSpc>
                <a:spcPct val="100000"/>
              </a:lnSpc>
              <a:spcBef>
                <a:spcPts val="0"/>
              </a:spcBef>
              <a:spcAft>
                <a:spcPts val="0"/>
              </a:spcAft>
              <a:buSzPts val="2800"/>
              <a:buChar char="►"/>
            </a:pPr>
            <a:r>
              <a:rPr lang="fr-FR" sz="2800"/>
              <a:t>Calendrier des travaux prévus en 2026</a:t>
            </a:r>
            <a:endParaRPr sz="2800"/>
          </a:p>
          <a:p>
            <a:pPr marL="914400" lvl="0" indent="0" algn="l" rtl="0">
              <a:lnSpc>
                <a:spcPct val="100000"/>
              </a:lnSpc>
              <a:spcBef>
                <a:spcPts val="1000"/>
              </a:spcBef>
              <a:spcAft>
                <a:spcPts val="0"/>
              </a:spcAft>
              <a:buSzPts val="2240"/>
              <a:buNone/>
            </a:pPr>
            <a:endParaRPr sz="2800"/>
          </a:p>
        </p:txBody>
      </p:sp>
      <p:pic>
        <p:nvPicPr>
          <p:cNvPr id="160" name="Google Shape;160;p2"/>
          <p:cNvPicPr preferRelativeResize="0"/>
          <p:nvPr/>
        </p:nvPicPr>
        <p:blipFill rotWithShape="1">
          <a:blip r:embed="rId3">
            <a:alphaModFix/>
          </a:blip>
          <a:srcRect/>
          <a:stretch/>
        </p:blipFill>
        <p:spPr>
          <a:xfrm>
            <a:off x="11173573" y="5824502"/>
            <a:ext cx="741336" cy="875067"/>
          </a:xfrm>
          <a:prstGeom prst="rect">
            <a:avLst/>
          </a:prstGeom>
          <a:noFill/>
          <a:ln>
            <a:noFill/>
          </a:ln>
        </p:spPr>
      </p:pic>
      <p:sp>
        <p:nvSpPr>
          <p:cNvPr id="161" name="Google Shape;161;p2"/>
          <p:cNvSpPr txBox="1"/>
          <p:nvPr/>
        </p:nvSpPr>
        <p:spPr>
          <a:xfrm>
            <a:off x="2186430" y="1296887"/>
            <a:ext cx="6102900" cy="985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fr-FR" sz="4400" b="0" i="0" u="none" strike="noStrike" cap="none">
                <a:solidFill>
                  <a:schemeClr val="accent1"/>
                </a:solidFill>
                <a:latin typeface="Trebuchet MS"/>
                <a:ea typeface="Trebuchet MS"/>
                <a:cs typeface="Trebuchet MS"/>
                <a:sym typeface="Trebuchet MS"/>
              </a:rPr>
              <a:t>Activité</a:t>
            </a:r>
            <a:r>
              <a:rPr lang="fr-FR" sz="4400">
                <a:solidFill>
                  <a:schemeClr val="accent1"/>
                </a:solidFill>
                <a:latin typeface="Trebuchet MS"/>
                <a:ea typeface="Trebuchet MS"/>
                <a:cs typeface="Trebuchet MS"/>
                <a:sym typeface="Trebuchet MS"/>
              </a:rPr>
              <a:t>s</a:t>
            </a:r>
            <a:r>
              <a:rPr lang="fr-FR" sz="4400" b="0" i="0" u="none" strike="noStrike" cap="none">
                <a:solidFill>
                  <a:schemeClr val="accent1"/>
                </a:solidFill>
                <a:latin typeface="Trebuchet MS"/>
                <a:ea typeface="Trebuchet MS"/>
                <a:cs typeface="Trebuchet MS"/>
                <a:sym typeface="Trebuchet MS"/>
              </a:rPr>
              <a:t> 202</a:t>
            </a:r>
            <a:r>
              <a:rPr lang="fr-FR" sz="4400">
                <a:solidFill>
                  <a:schemeClr val="accent1"/>
                </a:solidFill>
                <a:latin typeface="Trebuchet MS"/>
                <a:ea typeface="Trebuchet MS"/>
                <a:cs typeface="Trebuchet MS"/>
                <a:sym typeface="Trebuchet MS"/>
              </a:rPr>
              <a:t>5</a:t>
            </a:r>
            <a:endParaRPr sz="4400" b="0" i="0" u="none" strike="noStrike" cap="none">
              <a:solidFill>
                <a:schemeClr val="accent1"/>
              </a:solidFill>
              <a:latin typeface="Trebuchet MS"/>
              <a:ea typeface="Trebuchet MS"/>
              <a:cs typeface="Trebuchet MS"/>
              <a:sym typeface="Trebuchet MS"/>
            </a:endParaRPr>
          </a:p>
          <a:p>
            <a:pPr marL="45720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 name="Google Shape;162;p2"/>
          <p:cNvSpPr txBox="1"/>
          <p:nvPr/>
        </p:nvSpPr>
        <p:spPr>
          <a:xfrm>
            <a:off x="183572" y="230969"/>
            <a:ext cx="2691151"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99CC00"/>
                </a:solidFill>
                <a:latin typeface="Trebuchet MS"/>
                <a:ea typeface="Trebuchet MS"/>
                <a:cs typeface="Trebuchet MS"/>
                <a:sym typeface="Trebuchet MS"/>
              </a:rPr>
              <a:t>Commission Circulation</a:t>
            </a:r>
            <a:endParaRPr sz="1800" b="0" i="0" u="none" strike="noStrike" cap="none">
              <a:solidFill>
                <a:srgbClr val="99CC00"/>
              </a:solidFill>
              <a:latin typeface="Trebuchet MS"/>
              <a:ea typeface="Trebuchet MS"/>
              <a:cs typeface="Trebuchet MS"/>
              <a:sym typeface="Trebuchet MS"/>
            </a:endParaRPr>
          </a:p>
        </p:txBody>
      </p:sp>
    </p:spTree>
    <p:extLst>
      <p:ext uri="{BB962C8B-B14F-4D97-AF65-F5344CB8AC3E}">
        <p14:creationId xmlns:p14="http://schemas.microsoft.com/office/powerpoint/2010/main" val="26627270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g33e8e8c38c3_0_0"/>
          <p:cNvSpPr txBox="1">
            <a:spLocks noGrp="1"/>
          </p:cNvSpPr>
          <p:nvPr>
            <p:ph type="title"/>
          </p:nvPr>
        </p:nvSpPr>
        <p:spPr>
          <a:xfrm>
            <a:off x="693675" y="996997"/>
            <a:ext cx="8923200" cy="9087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100000"/>
              </a:lnSpc>
              <a:spcBef>
                <a:spcPts val="0"/>
              </a:spcBef>
              <a:spcAft>
                <a:spcPts val="0"/>
              </a:spcAft>
              <a:buClr>
                <a:schemeClr val="accent1"/>
              </a:buClr>
              <a:buSzPct val="100000"/>
              <a:buFont typeface="Trebuchet MS"/>
              <a:buNone/>
            </a:pPr>
            <a:endParaRPr sz="3200" b="1">
              <a:solidFill>
                <a:srgbClr val="769D1F"/>
              </a:solidFill>
            </a:endParaRPr>
          </a:p>
          <a:p>
            <a:pPr marL="0" lvl="0" indent="0" algn="ctr" rtl="0">
              <a:lnSpc>
                <a:spcPct val="100000"/>
              </a:lnSpc>
              <a:spcBef>
                <a:spcPts val="0"/>
              </a:spcBef>
              <a:spcAft>
                <a:spcPts val="0"/>
              </a:spcAft>
              <a:buClr>
                <a:schemeClr val="accent1"/>
              </a:buClr>
              <a:buSzPct val="100000"/>
              <a:buFont typeface="Trebuchet MS"/>
              <a:buNone/>
            </a:pPr>
            <a:r>
              <a:rPr lang="fr-FR" sz="3200" b="1">
                <a:solidFill>
                  <a:srgbClr val="769D1F"/>
                </a:solidFill>
              </a:rPr>
              <a:t>Nos demandes 2025</a:t>
            </a:r>
            <a:endParaRPr b="1">
              <a:solidFill>
                <a:srgbClr val="769D1F"/>
              </a:solidFill>
            </a:endParaRPr>
          </a:p>
        </p:txBody>
      </p:sp>
      <p:sp>
        <p:nvSpPr>
          <p:cNvPr id="169" name="Google Shape;169;g33e8e8c38c3_0_0"/>
          <p:cNvSpPr txBox="1">
            <a:spLocks noGrp="1"/>
          </p:cNvSpPr>
          <p:nvPr>
            <p:ph type="body" idx="1"/>
          </p:nvPr>
        </p:nvSpPr>
        <p:spPr>
          <a:xfrm>
            <a:off x="693675" y="2099700"/>
            <a:ext cx="8923200" cy="38058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None/>
            </a:pPr>
            <a:endParaRPr sz="3000" dirty="0">
              <a:solidFill>
                <a:schemeClr val="dk1"/>
              </a:solidFill>
            </a:endParaRPr>
          </a:p>
          <a:p>
            <a:pPr marL="342900" lvl="0" indent="-330518" algn="l" rtl="0">
              <a:lnSpc>
                <a:spcPct val="100000"/>
              </a:lnSpc>
              <a:spcBef>
                <a:spcPts val="0"/>
              </a:spcBef>
              <a:spcAft>
                <a:spcPts val="0"/>
              </a:spcAft>
              <a:buSzPct val="86667"/>
              <a:buFont typeface="Noto Sans Symbols"/>
              <a:buChar char="❑"/>
            </a:pPr>
            <a:r>
              <a:rPr lang="fr-FR" sz="3000" dirty="0">
                <a:solidFill>
                  <a:schemeClr val="dk1"/>
                </a:solidFill>
              </a:rPr>
              <a:t>Panneaux d’interdiction aux véhicules de plus de 3,5t aux différentes entrées du quartier</a:t>
            </a:r>
            <a:endParaRPr sz="3000" dirty="0">
              <a:solidFill>
                <a:schemeClr val="dk1"/>
              </a:solidFill>
            </a:endParaRPr>
          </a:p>
          <a:p>
            <a:pPr marL="342900" lvl="0" indent="-330518" algn="l" rtl="0">
              <a:lnSpc>
                <a:spcPct val="100000"/>
              </a:lnSpc>
              <a:spcBef>
                <a:spcPts val="0"/>
              </a:spcBef>
              <a:spcAft>
                <a:spcPts val="0"/>
              </a:spcAft>
              <a:buSzPct val="86667"/>
              <a:buFont typeface="Noto Sans Symbols"/>
              <a:buChar char="❑"/>
            </a:pPr>
            <a:r>
              <a:rPr lang="fr-FR" sz="3000" dirty="0">
                <a:solidFill>
                  <a:schemeClr val="dk1"/>
                </a:solidFill>
              </a:rPr>
              <a:t>Déplacement du panneau priorité aux véhicules montants en aval du rond-point Lamotte/ Gressets/ Verne</a:t>
            </a:r>
            <a:endParaRPr sz="3000" dirty="0">
              <a:solidFill>
                <a:schemeClr val="dk1"/>
              </a:solidFill>
            </a:endParaRPr>
          </a:p>
          <a:p>
            <a:pPr marL="342900" lvl="0" indent="-330518" algn="l" rtl="0">
              <a:lnSpc>
                <a:spcPct val="100000"/>
              </a:lnSpc>
              <a:spcBef>
                <a:spcPts val="0"/>
              </a:spcBef>
              <a:spcAft>
                <a:spcPts val="0"/>
              </a:spcAft>
              <a:buSzPct val="86667"/>
              <a:buFont typeface="Noto Sans Symbols"/>
              <a:buChar char="❑"/>
            </a:pPr>
            <a:r>
              <a:rPr lang="fr-FR" sz="3000" dirty="0">
                <a:solidFill>
                  <a:schemeClr val="dk1"/>
                </a:solidFill>
              </a:rPr>
              <a:t> Marquage au sol zone 30 km/h à divers endroits de L</a:t>
            </a:r>
            <a:r>
              <a:rPr lang="fr-FR" sz="3000" dirty="0" smtClean="0">
                <a:solidFill>
                  <a:schemeClr val="dk1"/>
                </a:solidFill>
              </a:rPr>
              <a:t>a </a:t>
            </a:r>
            <a:r>
              <a:rPr lang="fr-FR" sz="3000" dirty="0">
                <a:solidFill>
                  <a:schemeClr val="dk1"/>
                </a:solidFill>
              </a:rPr>
              <a:t>Châtaigneraie</a:t>
            </a:r>
            <a:endParaRPr sz="3000" dirty="0">
              <a:solidFill>
                <a:schemeClr val="dk1"/>
              </a:solidFill>
            </a:endParaRPr>
          </a:p>
          <a:p>
            <a:pPr marL="342900" lvl="0" indent="0" algn="l" rtl="0">
              <a:lnSpc>
                <a:spcPct val="100000"/>
              </a:lnSpc>
              <a:spcBef>
                <a:spcPts val="0"/>
              </a:spcBef>
              <a:spcAft>
                <a:spcPts val="0"/>
              </a:spcAft>
              <a:buNone/>
            </a:pPr>
            <a:endParaRPr sz="3000" dirty="0">
              <a:solidFill>
                <a:schemeClr val="dk1"/>
              </a:solidFill>
            </a:endParaRPr>
          </a:p>
          <a:p>
            <a:pPr marL="0" lvl="0" indent="0" algn="l" rtl="0">
              <a:lnSpc>
                <a:spcPct val="100000"/>
              </a:lnSpc>
              <a:spcBef>
                <a:spcPts val="1000"/>
              </a:spcBef>
              <a:spcAft>
                <a:spcPts val="0"/>
              </a:spcAft>
              <a:buSzPct val="102857"/>
              <a:buNone/>
            </a:pPr>
            <a:endParaRPr sz="1400" dirty="0">
              <a:solidFill>
                <a:schemeClr val="dk1"/>
              </a:solidFill>
            </a:endParaRPr>
          </a:p>
          <a:p>
            <a:pPr marL="342900" lvl="0" indent="0" algn="l" rtl="0">
              <a:lnSpc>
                <a:spcPct val="100000"/>
              </a:lnSpc>
              <a:spcBef>
                <a:spcPts val="1000"/>
              </a:spcBef>
              <a:spcAft>
                <a:spcPts val="0"/>
              </a:spcAft>
              <a:buSzPct val="80000"/>
              <a:buNone/>
            </a:pPr>
            <a:endParaRPr dirty="0"/>
          </a:p>
        </p:txBody>
      </p:sp>
      <p:sp>
        <p:nvSpPr>
          <p:cNvPr id="170" name="Google Shape;170;g33e8e8c38c3_0_0"/>
          <p:cNvSpPr txBox="1"/>
          <p:nvPr/>
        </p:nvSpPr>
        <p:spPr>
          <a:xfrm>
            <a:off x="155864" y="272533"/>
            <a:ext cx="6102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99CC00"/>
                </a:solidFill>
                <a:latin typeface="Trebuchet MS"/>
                <a:ea typeface="Trebuchet MS"/>
                <a:cs typeface="Trebuchet MS"/>
                <a:sym typeface="Trebuchet MS"/>
              </a:rPr>
              <a:t>Commission Circulation</a:t>
            </a:r>
            <a:endParaRPr sz="1800" b="0" i="0" u="none" strike="noStrike" cap="none">
              <a:solidFill>
                <a:srgbClr val="99CC00"/>
              </a:solidFill>
              <a:latin typeface="Trebuchet MS"/>
              <a:ea typeface="Trebuchet MS"/>
              <a:cs typeface="Trebuchet MS"/>
              <a:sym typeface="Trebuchet MS"/>
            </a:endParaRPr>
          </a:p>
        </p:txBody>
      </p:sp>
      <p:sp>
        <p:nvSpPr>
          <p:cNvPr id="171" name="Google Shape;171;g33e8e8c38c3_0_0"/>
          <p:cNvSpPr txBox="1"/>
          <p:nvPr/>
        </p:nvSpPr>
        <p:spPr>
          <a:xfrm>
            <a:off x="183572" y="230969"/>
            <a:ext cx="2691300" cy="3693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99CC00"/>
                </a:solidFill>
                <a:latin typeface="Trebuchet MS"/>
                <a:ea typeface="Trebuchet MS"/>
                <a:cs typeface="Trebuchet MS"/>
                <a:sym typeface="Trebuchet MS"/>
              </a:rPr>
              <a:t>Commission Circulation</a:t>
            </a:r>
            <a:endParaRPr sz="1800" b="0" i="0" u="none" strike="noStrike" cap="none">
              <a:solidFill>
                <a:srgbClr val="99CC00"/>
              </a:solidFill>
              <a:latin typeface="Trebuchet MS"/>
              <a:ea typeface="Trebuchet MS"/>
              <a:cs typeface="Trebuchet MS"/>
              <a:sym typeface="Trebuchet MS"/>
            </a:endParaRPr>
          </a:p>
        </p:txBody>
      </p:sp>
      <p:pic>
        <p:nvPicPr>
          <p:cNvPr id="172" name="Google Shape;172;g33e8e8c38c3_0_0"/>
          <p:cNvPicPr preferRelativeResize="0"/>
          <p:nvPr/>
        </p:nvPicPr>
        <p:blipFill rotWithShape="1">
          <a:blip r:embed="rId3">
            <a:alphaModFix/>
          </a:blip>
          <a:srcRect/>
          <a:stretch/>
        </p:blipFill>
        <p:spPr>
          <a:xfrm>
            <a:off x="11332667" y="5905387"/>
            <a:ext cx="698917" cy="824996"/>
          </a:xfrm>
          <a:prstGeom prst="rect">
            <a:avLst/>
          </a:prstGeom>
          <a:noFill/>
          <a:ln>
            <a:noFill/>
          </a:ln>
        </p:spPr>
      </p:pic>
    </p:spTree>
    <p:extLst>
      <p:ext uri="{BB962C8B-B14F-4D97-AF65-F5344CB8AC3E}">
        <p14:creationId xmlns:p14="http://schemas.microsoft.com/office/powerpoint/2010/main" val="130087882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6"/>
          <p:cNvSpPr txBox="1">
            <a:spLocks noGrp="1"/>
          </p:cNvSpPr>
          <p:nvPr>
            <p:ph type="title"/>
          </p:nvPr>
        </p:nvSpPr>
        <p:spPr>
          <a:xfrm>
            <a:off x="2053372" y="982462"/>
            <a:ext cx="6265005" cy="722051"/>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769D1F"/>
              </a:buClr>
              <a:buSzPts val="3600"/>
              <a:buFont typeface="Trebuchet MS"/>
              <a:buNone/>
            </a:pPr>
            <a:r>
              <a:rPr lang="fr-FR" b="1">
                <a:solidFill>
                  <a:srgbClr val="769D1F"/>
                </a:solidFill>
              </a:rPr>
              <a:t>Aménagements obtenus</a:t>
            </a:r>
            <a:endParaRPr b="1">
              <a:solidFill>
                <a:srgbClr val="769D1F"/>
              </a:solidFill>
            </a:endParaRPr>
          </a:p>
        </p:txBody>
      </p:sp>
      <p:sp>
        <p:nvSpPr>
          <p:cNvPr id="179" name="Google Shape;179;p6"/>
          <p:cNvSpPr txBox="1">
            <a:spLocks noGrp="1"/>
          </p:cNvSpPr>
          <p:nvPr>
            <p:ph type="body" idx="1"/>
          </p:nvPr>
        </p:nvSpPr>
        <p:spPr>
          <a:xfrm>
            <a:off x="629934" y="2299325"/>
            <a:ext cx="8691600" cy="3894000"/>
          </a:xfrm>
          <a:prstGeom prst="rect">
            <a:avLst/>
          </a:prstGeom>
          <a:noFill/>
          <a:ln>
            <a:noFill/>
          </a:ln>
        </p:spPr>
        <p:txBody>
          <a:bodyPr spcFirstLastPara="1" wrap="square" lIns="91425" tIns="45700" rIns="91425" bIns="45700" anchor="t" anchorCtr="0">
            <a:normAutofit lnSpcReduction="10000"/>
          </a:bodyPr>
          <a:lstStyle/>
          <a:p>
            <a:pPr marL="342900" lvl="0" indent="-342900" algn="just" rtl="0">
              <a:spcBef>
                <a:spcPts val="1000"/>
              </a:spcBef>
              <a:spcAft>
                <a:spcPts val="0"/>
              </a:spcAft>
              <a:buSzPts val="2240"/>
              <a:buFont typeface="Noto Sans Symbols"/>
              <a:buChar char="❖"/>
            </a:pPr>
            <a:r>
              <a:rPr lang="fr-FR" sz="2800" dirty="0"/>
              <a:t>Panneaux d’interdiction aux poids lourds de plus 3,5t à l’entrée de l’avenue de Boileau et de l’avenue du Chesnay</a:t>
            </a:r>
            <a:endParaRPr dirty="0"/>
          </a:p>
          <a:p>
            <a:pPr marL="0" lvl="0" indent="0" algn="just" rtl="0">
              <a:spcBef>
                <a:spcPts val="1000"/>
              </a:spcBef>
              <a:spcAft>
                <a:spcPts val="0"/>
              </a:spcAft>
              <a:buSzPts val="800"/>
              <a:buNone/>
            </a:pPr>
            <a:endParaRPr sz="1000" dirty="0"/>
          </a:p>
          <a:p>
            <a:pPr marL="342900" lvl="0" indent="-342900" algn="just" rtl="0">
              <a:spcBef>
                <a:spcPts val="1000"/>
              </a:spcBef>
              <a:spcAft>
                <a:spcPts val="0"/>
              </a:spcAft>
              <a:buSzPts val="2240"/>
              <a:buFont typeface="Noto Sans Symbols"/>
              <a:buChar char="❖"/>
            </a:pPr>
            <a:r>
              <a:rPr lang="fr-FR" sz="2800" dirty="0"/>
              <a:t>Déplacement du panneau priorité aux véhicules montants au rond-point Lamotte/ </a:t>
            </a:r>
            <a:r>
              <a:rPr lang="fr-FR" sz="2800" dirty="0" smtClean="0"/>
              <a:t>Gressets / </a:t>
            </a:r>
            <a:r>
              <a:rPr lang="fr-FR" sz="2800" dirty="0"/>
              <a:t>Verne</a:t>
            </a:r>
            <a:endParaRPr dirty="0"/>
          </a:p>
          <a:p>
            <a:pPr marL="0" lvl="0" indent="0" algn="just" rtl="0">
              <a:spcBef>
                <a:spcPts val="1000"/>
              </a:spcBef>
              <a:spcAft>
                <a:spcPts val="0"/>
              </a:spcAft>
              <a:buSzPts val="800"/>
              <a:buNone/>
            </a:pPr>
            <a:endParaRPr sz="1000" dirty="0"/>
          </a:p>
          <a:p>
            <a:pPr marL="342900" lvl="0" indent="-342900" algn="just" rtl="0">
              <a:spcBef>
                <a:spcPts val="1000"/>
              </a:spcBef>
              <a:spcAft>
                <a:spcPts val="0"/>
              </a:spcAft>
              <a:buSzPts val="2240"/>
              <a:buFont typeface="Noto Sans Symbols"/>
              <a:buChar char="❖"/>
            </a:pPr>
            <a:r>
              <a:rPr lang="fr-FR" sz="2800" dirty="0"/>
              <a:t>Des marquages 30 km/h ont été posés (Gressets, Verdun)</a:t>
            </a:r>
            <a:endParaRPr sz="2800" dirty="0"/>
          </a:p>
        </p:txBody>
      </p:sp>
      <p:pic>
        <p:nvPicPr>
          <p:cNvPr id="180" name="Google Shape;180;p6"/>
          <p:cNvPicPr preferRelativeResize="0"/>
          <p:nvPr/>
        </p:nvPicPr>
        <p:blipFill rotWithShape="1">
          <a:blip r:embed="rId3">
            <a:alphaModFix/>
          </a:blip>
          <a:srcRect/>
          <a:stretch/>
        </p:blipFill>
        <p:spPr>
          <a:xfrm>
            <a:off x="11332667" y="5905387"/>
            <a:ext cx="698917" cy="824996"/>
          </a:xfrm>
          <a:prstGeom prst="rect">
            <a:avLst/>
          </a:prstGeom>
          <a:noFill/>
          <a:ln>
            <a:noFill/>
          </a:ln>
        </p:spPr>
      </p:pic>
    </p:spTree>
    <p:extLst>
      <p:ext uri="{BB962C8B-B14F-4D97-AF65-F5344CB8AC3E}">
        <p14:creationId xmlns:p14="http://schemas.microsoft.com/office/powerpoint/2010/main" val="23172624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3df9a04121b_0_0"/>
          <p:cNvSpPr txBox="1">
            <a:spLocks noGrp="1"/>
          </p:cNvSpPr>
          <p:nvPr>
            <p:ph type="title"/>
          </p:nvPr>
        </p:nvSpPr>
        <p:spPr>
          <a:xfrm>
            <a:off x="2325272" y="967362"/>
            <a:ext cx="6264900" cy="7221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rgbClr val="769D1F"/>
              </a:buClr>
              <a:buSzPts val="3600"/>
              <a:buFont typeface="Trebuchet MS"/>
              <a:buNone/>
            </a:pPr>
            <a:r>
              <a:rPr lang="fr-FR" b="1">
                <a:solidFill>
                  <a:srgbClr val="769D1F"/>
                </a:solidFill>
              </a:rPr>
              <a:t>Nos demandes 2026</a:t>
            </a:r>
            <a:endParaRPr b="1">
              <a:solidFill>
                <a:srgbClr val="769D1F"/>
              </a:solidFill>
            </a:endParaRPr>
          </a:p>
        </p:txBody>
      </p:sp>
      <p:sp>
        <p:nvSpPr>
          <p:cNvPr id="187" name="Google Shape;187;g3df9a04121b_0_0"/>
          <p:cNvSpPr txBox="1">
            <a:spLocks noGrp="1"/>
          </p:cNvSpPr>
          <p:nvPr>
            <p:ph type="body" idx="1"/>
          </p:nvPr>
        </p:nvSpPr>
        <p:spPr>
          <a:xfrm>
            <a:off x="585546" y="1689462"/>
            <a:ext cx="8691600" cy="3894000"/>
          </a:xfrm>
          <a:prstGeom prst="rect">
            <a:avLst/>
          </a:prstGeom>
          <a:noFill/>
          <a:ln>
            <a:noFill/>
          </a:ln>
        </p:spPr>
        <p:txBody>
          <a:bodyPr spcFirstLastPara="1" wrap="square" lIns="91425" tIns="45700" rIns="91425" bIns="45700" anchor="t" anchorCtr="0">
            <a:normAutofit lnSpcReduction="10000"/>
          </a:bodyPr>
          <a:lstStyle/>
          <a:p>
            <a:pPr marL="342900" lvl="0" indent="-342900" algn="just" rtl="0">
              <a:spcBef>
                <a:spcPts val="1000"/>
              </a:spcBef>
              <a:spcAft>
                <a:spcPts val="0"/>
              </a:spcAft>
              <a:buSzPts val="2240"/>
              <a:buFont typeface="Noto Sans Symbols"/>
              <a:buChar char="❖"/>
            </a:pPr>
            <a:r>
              <a:rPr lang="fr-FR" sz="2800" dirty="0"/>
              <a:t>Des aménagements ciblés afin de: </a:t>
            </a:r>
            <a:endParaRPr lang="fr-FR" sz="2800" dirty="0" smtClean="0"/>
          </a:p>
          <a:p>
            <a:pPr marL="342900" lvl="0" indent="-342900" algn="just" rtl="0">
              <a:spcBef>
                <a:spcPts val="1000"/>
              </a:spcBef>
              <a:spcAft>
                <a:spcPts val="0"/>
              </a:spcAft>
              <a:buSzPts val="2240"/>
              <a:buFont typeface="Noto Sans Symbols"/>
              <a:buChar char="❖"/>
            </a:pPr>
            <a:endParaRPr sz="2800" dirty="0"/>
          </a:p>
          <a:p>
            <a:pPr marL="508000" lvl="0" indent="-457200" algn="just" rtl="0">
              <a:spcBef>
                <a:spcPts val="0"/>
              </a:spcBef>
              <a:spcAft>
                <a:spcPts val="0"/>
              </a:spcAft>
              <a:buSzPts val="2800"/>
              <a:buFont typeface="Wingdings" panose="05000000000000000000" pitchFamily="2" charset="2"/>
              <a:buChar char="q"/>
            </a:pPr>
            <a:r>
              <a:rPr lang="fr-FR" sz="2800" dirty="0"/>
              <a:t>réguler l’entrée et la vitesse des véhicules en transit </a:t>
            </a:r>
            <a:endParaRPr sz="2800" dirty="0"/>
          </a:p>
          <a:p>
            <a:pPr marL="508000" lvl="0" indent="-457200" algn="just" rtl="0">
              <a:spcBef>
                <a:spcPts val="0"/>
              </a:spcBef>
              <a:spcAft>
                <a:spcPts val="0"/>
              </a:spcAft>
              <a:buSzPts val="2800"/>
              <a:buFont typeface="Wingdings" panose="05000000000000000000" pitchFamily="2" charset="2"/>
              <a:buChar char="q"/>
            </a:pPr>
            <a:r>
              <a:rPr lang="fr-FR" sz="2800" dirty="0"/>
              <a:t>empêcher la traversée des poids lourds de plus de 3,5 t (camions à plateaux Peugeot, frigos, BTP</a:t>
            </a:r>
            <a:r>
              <a:rPr lang="fr-FR" sz="2800" dirty="0" smtClean="0"/>
              <a:t>)</a:t>
            </a:r>
          </a:p>
          <a:p>
            <a:pPr marL="50800" lvl="0" indent="0" algn="just" rtl="0">
              <a:spcBef>
                <a:spcPts val="0"/>
              </a:spcBef>
              <a:spcAft>
                <a:spcPts val="0"/>
              </a:spcAft>
              <a:buSzPts val="2800"/>
              <a:buNone/>
            </a:pPr>
            <a:endParaRPr sz="1000" dirty="0"/>
          </a:p>
          <a:p>
            <a:pPr marL="342900" lvl="0" indent="-406400" algn="just" rtl="0">
              <a:spcBef>
                <a:spcPts val="1000"/>
              </a:spcBef>
              <a:spcAft>
                <a:spcPts val="0"/>
              </a:spcAft>
              <a:buSzPts val="3240"/>
              <a:buFont typeface="Noto Sans Symbols"/>
              <a:buChar char="❖"/>
            </a:pPr>
            <a:r>
              <a:rPr lang="fr-FR" sz="2800" dirty="0"/>
              <a:t>Déréférencement du quartier sur les applications de navigation</a:t>
            </a:r>
            <a:endParaRPr sz="2800" dirty="0"/>
          </a:p>
          <a:p>
            <a:pPr marL="0" lvl="0" indent="0" algn="just" rtl="0">
              <a:spcBef>
                <a:spcPts val="1000"/>
              </a:spcBef>
              <a:spcAft>
                <a:spcPts val="0"/>
              </a:spcAft>
              <a:buNone/>
            </a:pPr>
            <a:endParaRPr sz="2800" dirty="0"/>
          </a:p>
        </p:txBody>
      </p:sp>
      <p:pic>
        <p:nvPicPr>
          <p:cNvPr id="188" name="Google Shape;188;g3df9a04121b_0_0"/>
          <p:cNvPicPr preferRelativeResize="0"/>
          <p:nvPr/>
        </p:nvPicPr>
        <p:blipFill rotWithShape="1">
          <a:blip r:embed="rId3">
            <a:alphaModFix/>
          </a:blip>
          <a:srcRect/>
          <a:stretch/>
        </p:blipFill>
        <p:spPr>
          <a:xfrm>
            <a:off x="11332667" y="5905387"/>
            <a:ext cx="698917" cy="824996"/>
          </a:xfrm>
          <a:prstGeom prst="rect">
            <a:avLst/>
          </a:prstGeom>
          <a:noFill/>
          <a:ln>
            <a:noFill/>
          </a:ln>
        </p:spPr>
      </p:pic>
    </p:spTree>
    <p:extLst>
      <p:ext uri="{BB962C8B-B14F-4D97-AF65-F5344CB8AC3E}">
        <p14:creationId xmlns:p14="http://schemas.microsoft.com/office/powerpoint/2010/main" val="16778557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g3df9a04121b_0_7"/>
          <p:cNvSpPr txBox="1">
            <a:spLocks noGrp="1"/>
          </p:cNvSpPr>
          <p:nvPr>
            <p:ph type="title"/>
          </p:nvPr>
        </p:nvSpPr>
        <p:spPr>
          <a:xfrm>
            <a:off x="1992950" y="408441"/>
            <a:ext cx="6768300" cy="13170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rgbClr val="769D1F"/>
              </a:buClr>
              <a:buSzPts val="3600"/>
              <a:buFont typeface="Trebuchet MS"/>
              <a:buNone/>
            </a:pPr>
            <a:r>
              <a:rPr lang="fr-FR" b="1">
                <a:solidFill>
                  <a:srgbClr val="769D1F"/>
                </a:solidFill>
              </a:rPr>
              <a:t>Calendrier des travaux prévus en 2026</a:t>
            </a:r>
            <a:endParaRPr b="1">
              <a:solidFill>
                <a:srgbClr val="769D1F"/>
              </a:solidFill>
            </a:endParaRPr>
          </a:p>
        </p:txBody>
      </p:sp>
      <p:sp>
        <p:nvSpPr>
          <p:cNvPr id="195" name="Google Shape;195;g3df9a04121b_0_7"/>
          <p:cNvSpPr txBox="1">
            <a:spLocks noGrp="1"/>
          </p:cNvSpPr>
          <p:nvPr>
            <p:ph type="body" idx="1"/>
          </p:nvPr>
        </p:nvSpPr>
        <p:spPr>
          <a:xfrm>
            <a:off x="629925" y="2039275"/>
            <a:ext cx="8691600" cy="4154100"/>
          </a:xfrm>
          <a:prstGeom prst="rect">
            <a:avLst/>
          </a:prstGeom>
          <a:noFill/>
          <a:ln>
            <a:noFill/>
          </a:ln>
        </p:spPr>
        <p:txBody>
          <a:bodyPr spcFirstLastPara="1" wrap="square" lIns="91425" tIns="45700" rIns="91425" bIns="45700" anchor="t" anchorCtr="0">
            <a:normAutofit/>
          </a:bodyPr>
          <a:lstStyle/>
          <a:p>
            <a:pPr marL="342900" lvl="0" indent="-342900" algn="just" rtl="0">
              <a:spcBef>
                <a:spcPts val="1000"/>
              </a:spcBef>
              <a:spcAft>
                <a:spcPts val="0"/>
              </a:spcAft>
              <a:buSzPts val="2240"/>
              <a:buFont typeface="Noto Sans Symbols"/>
              <a:buChar char="❖"/>
            </a:pPr>
            <a:r>
              <a:rPr lang="fr-FR" sz="2800" dirty="0"/>
              <a:t>Allée Centrale (</a:t>
            </a:r>
            <a:r>
              <a:rPr lang="fr-FR" sz="2800" dirty="0" smtClean="0"/>
              <a:t>trottoirs)</a:t>
            </a:r>
            <a:endParaRPr lang="fr-FR" dirty="0"/>
          </a:p>
          <a:p>
            <a:pPr marL="342900" lvl="0" indent="-342900" algn="just" rtl="0">
              <a:spcBef>
                <a:spcPts val="1000"/>
              </a:spcBef>
              <a:spcAft>
                <a:spcPts val="0"/>
              </a:spcAft>
              <a:buSzPts val="2240"/>
              <a:buFont typeface="Noto Sans Symbols"/>
              <a:buChar char="❖"/>
            </a:pPr>
            <a:r>
              <a:rPr lang="fr-FR" sz="2800" dirty="0" smtClean="0"/>
              <a:t>Avenue </a:t>
            </a:r>
            <a:r>
              <a:rPr lang="fr-FR" sz="2800" dirty="0"/>
              <a:t>du Chesnay (trottoirs de Gressets à </a:t>
            </a:r>
            <a:r>
              <a:rPr lang="fr-FR" sz="2800" dirty="0" smtClean="0"/>
              <a:t>Boileau)</a:t>
            </a:r>
            <a:endParaRPr lang="fr-FR" sz="2800" dirty="0"/>
          </a:p>
          <a:p>
            <a:pPr marL="342900" lvl="0" indent="-342900" algn="just" rtl="0">
              <a:spcBef>
                <a:spcPts val="1000"/>
              </a:spcBef>
              <a:spcAft>
                <a:spcPts val="0"/>
              </a:spcAft>
              <a:buSzPts val="2240"/>
              <a:buFont typeface="Noto Sans Symbols"/>
              <a:buChar char="❖"/>
            </a:pPr>
            <a:r>
              <a:rPr lang="fr-FR" sz="2800" dirty="0" smtClean="0"/>
              <a:t>Allée </a:t>
            </a:r>
            <a:r>
              <a:rPr lang="fr-FR" sz="2800" dirty="0"/>
              <a:t>des Cottages (chaussée + </a:t>
            </a:r>
            <a:r>
              <a:rPr lang="fr-FR" sz="2800" dirty="0" smtClean="0"/>
              <a:t>trottoirs)</a:t>
            </a:r>
            <a:endParaRPr lang="fr-FR" sz="2800" dirty="0"/>
          </a:p>
          <a:p>
            <a:pPr marL="342900" lvl="0" indent="-342900" algn="just" rtl="0">
              <a:spcBef>
                <a:spcPts val="1000"/>
              </a:spcBef>
              <a:spcAft>
                <a:spcPts val="0"/>
              </a:spcAft>
              <a:buSzPts val="2240"/>
              <a:buFont typeface="Noto Sans Symbols"/>
              <a:buChar char="❖"/>
            </a:pPr>
            <a:r>
              <a:rPr lang="fr-FR" sz="2800" dirty="0" smtClean="0"/>
              <a:t>Avenue </a:t>
            </a:r>
            <a:r>
              <a:rPr lang="fr-FR" sz="2800" dirty="0"/>
              <a:t>Boileau (chaussée entre l’allée Lamotte à l’avenue du </a:t>
            </a:r>
            <a:r>
              <a:rPr lang="fr-FR" sz="2800" dirty="0" smtClean="0"/>
              <a:t>Chesnay)</a:t>
            </a:r>
            <a:endParaRPr lang="fr-FR" sz="2800" dirty="0"/>
          </a:p>
          <a:p>
            <a:pPr marL="342900" lvl="0" indent="-342900" algn="just" rtl="0">
              <a:spcBef>
                <a:spcPts val="1000"/>
              </a:spcBef>
              <a:spcAft>
                <a:spcPts val="0"/>
              </a:spcAft>
              <a:buSzPts val="2240"/>
              <a:buFont typeface="Noto Sans Symbols"/>
              <a:buChar char="❖"/>
            </a:pPr>
            <a:r>
              <a:rPr lang="fr-FR" sz="2800" dirty="0" smtClean="0"/>
              <a:t>Allée </a:t>
            </a:r>
            <a:r>
              <a:rPr lang="fr-FR" sz="2800" dirty="0"/>
              <a:t>L</a:t>
            </a:r>
            <a:r>
              <a:rPr lang="fr-FR" sz="2800" dirty="0" smtClean="0"/>
              <a:t>a </a:t>
            </a:r>
            <a:r>
              <a:rPr lang="fr-FR" sz="2800" dirty="0"/>
              <a:t>Fontaine (enfouissement des réseaux aériens)</a:t>
            </a:r>
            <a:endParaRPr sz="2800" dirty="0"/>
          </a:p>
        </p:txBody>
      </p:sp>
      <p:pic>
        <p:nvPicPr>
          <p:cNvPr id="196" name="Google Shape;196;g3df9a04121b_0_7"/>
          <p:cNvPicPr preferRelativeResize="0"/>
          <p:nvPr/>
        </p:nvPicPr>
        <p:blipFill rotWithShape="1">
          <a:blip r:embed="rId3">
            <a:alphaModFix/>
          </a:blip>
          <a:srcRect/>
          <a:stretch/>
        </p:blipFill>
        <p:spPr>
          <a:xfrm>
            <a:off x="11332667" y="5905387"/>
            <a:ext cx="698917" cy="824996"/>
          </a:xfrm>
          <a:prstGeom prst="rect">
            <a:avLst/>
          </a:prstGeom>
          <a:noFill/>
          <a:ln>
            <a:noFill/>
          </a:ln>
        </p:spPr>
      </p:pic>
    </p:spTree>
    <p:extLst>
      <p:ext uri="{BB962C8B-B14F-4D97-AF65-F5344CB8AC3E}">
        <p14:creationId xmlns:p14="http://schemas.microsoft.com/office/powerpoint/2010/main" val="37525390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pic>
        <p:nvPicPr>
          <p:cNvPr id="202" name="Google Shape;202;p4"/>
          <p:cNvPicPr preferRelativeResize="0">
            <a:picLocks noGrp="1"/>
          </p:cNvPicPr>
          <p:nvPr>
            <p:ph type="body" idx="1"/>
          </p:nvPr>
        </p:nvPicPr>
        <p:blipFill rotWithShape="1">
          <a:blip r:embed="rId3">
            <a:alphaModFix/>
          </a:blip>
          <a:srcRect l="4679"/>
          <a:stretch/>
        </p:blipFill>
        <p:spPr>
          <a:xfrm>
            <a:off x="1020964" y="1606560"/>
            <a:ext cx="7785683" cy="4927107"/>
          </a:xfrm>
          <a:prstGeom prst="rect">
            <a:avLst/>
          </a:prstGeom>
          <a:noFill/>
          <a:ln>
            <a:noFill/>
          </a:ln>
        </p:spPr>
      </p:pic>
      <p:sp>
        <p:nvSpPr>
          <p:cNvPr id="203" name="Google Shape;203;p4"/>
          <p:cNvSpPr txBox="1"/>
          <p:nvPr/>
        </p:nvSpPr>
        <p:spPr>
          <a:xfrm>
            <a:off x="1915768" y="907000"/>
            <a:ext cx="6235771" cy="699560"/>
          </a:xfrm>
          <a:prstGeom prst="rect">
            <a:avLst/>
          </a:prstGeom>
          <a:solidFill>
            <a:srgbClr val="FFFFFF"/>
          </a:solidFill>
          <a:ln w="28575" cap="flat" cmpd="sng">
            <a:solidFill>
              <a:srgbClr val="C00000"/>
            </a:solidFill>
            <a:prstDash val="solid"/>
            <a:round/>
            <a:headEnd type="none" w="sm" len="sm"/>
            <a:tailEnd type="none" w="sm" len="sm"/>
          </a:ln>
        </p:spPr>
        <p:txBody>
          <a:bodyPr spcFirstLastPara="1" wrap="square" lIns="91425" tIns="45700" rIns="91425" bIns="45700" anchor="ctr" anchorCtr="0">
            <a:normAutofit fontScale="85000" lnSpcReduction="10000"/>
          </a:bodyPr>
          <a:lstStyle/>
          <a:p>
            <a:pPr marL="0" marR="0" lvl="0" indent="0" algn="l" rtl="0">
              <a:lnSpc>
                <a:spcPct val="100000"/>
              </a:lnSpc>
              <a:spcBef>
                <a:spcPts val="0"/>
              </a:spcBef>
              <a:spcAft>
                <a:spcPts val="0"/>
              </a:spcAft>
              <a:buClr>
                <a:schemeClr val="accent1"/>
              </a:buClr>
              <a:buSzPct val="100000"/>
              <a:buFont typeface="Trebuchet MS"/>
              <a:buNone/>
            </a:pPr>
            <a:r>
              <a:rPr lang="fr-FR" sz="4800" b="0" i="0" u="none" strike="noStrike" cap="none">
                <a:solidFill>
                  <a:schemeClr val="accent1"/>
                </a:solidFill>
                <a:latin typeface="Trebuchet MS"/>
                <a:ea typeface="Trebuchet MS"/>
                <a:cs typeface="Trebuchet MS"/>
                <a:sym typeface="Trebuchet MS"/>
              </a:rPr>
              <a:t>Les axes les plus chargés</a:t>
            </a:r>
            <a:endParaRPr sz="1400" b="0" i="0" u="none" strike="noStrike" cap="none">
              <a:solidFill>
                <a:srgbClr val="000000"/>
              </a:solidFill>
              <a:latin typeface="Arial"/>
              <a:ea typeface="Arial"/>
              <a:cs typeface="Arial"/>
              <a:sym typeface="Arial"/>
            </a:endParaRPr>
          </a:p>
        </p:txBody>
      </p:sp>
      <p:sp>
        <p:nvSpPr>
          <p:cNvPr id="204" name="Google Shape;204;p4"/>
          <p:cNvSpPr txBox="1"/>
          <p:nvPr/>
        </p:nvSpPr>
        <p:spPr>
          <a:xfrm>
            <a:off x="312786" y="278048"/>
            <a:ext cx="2691151" cy="36933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FR" sz="1800" b="1" i="0" u="none" strike="noStrike" cap="none">
                <a:solidFill>
                  <a:srgbClr val="99CC00"/>
                </a:solidFill>
                <a:latin typeface="Trebuchet MS"/>
                <a:ea typeface="Trebuchet MS"/>
                <a:cs typeface="Trebuchet MS"/>
                <a:sym typeface="Trebuchet MS"/>
              </a:rPr>
              <a:t>Commission Circulation</a:t>
            </a:r>
            <a:endParaRPr sz="1800" b="0" i="0" u="none" strike="noStrike" cap="none">
              <a:solidFill>
                <a:srgbClr val="99CC00"/>
              </a:solidFill>
              <a:latin typeface="Trebuchet MS"/>
              <a:ea typeface="Trebuchet MS"/>
              <a:cs typeface="Trebuchet MS"/>
              <a:sym typeface="Trebuchet MS"/>
            </a:endParaRPr>
          </a:p>
        </p:txBody>
      </p:sp>
      <p:pic>
        <p:nvPicPr>
          <p:cNvPr id="205" name="Google Shape;205;p4"/>
          <p:cNvPicPr preferRelativeResize="0"/>
          <p:nvPr/>
        </p:nvPicPr>
        <p:blipFill rotWithShape="1">
          <a:blip r:embed="rId4">
            <a:alphaModFix/>
          </a:blip>
          <a:srcRect/>
          <a:stretch/>
        </p:blipFill>
        <p:spPr>
          <a:xfrm>
            <a:off x="11222780" y="5756105"/>
            <a:ext cx="761401" cy="898752"/>
          </a:xfrm>
          <a:prstGeom prst="rect">
            <a:avLst/>
          </a:prstGeom>
          <a:noFill/>
          <a:ln>
            <a:noFill/>
          </a:ln>
        </p:spPr>
      </p:pic>
    </p:spTree>
    <p:extLst>
      <p:ext uri="{BB962C8B-B14F-4D97-AF65-F5344CB8AC3E}">
        <p14:creationId xmlns:p14="http://schemas.microsoft.com/office/powerpoint/2010/main" val="51525470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7"/>
          <p:cNvSpPr txBox="1">
            <a:spLocks noGrp="1"/>
          </p:cNvSpPr>
          <p:nvPr>
            <p:ph type="title"/>
          </p:nvPr>
        </p:nvSpPr>
        <p:spPr>
          <a:xfrm>
            <a:off x="411115" y="495875"/>
            <a:ext cx="7326024" cy="1003789"/>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chemeClr val="dk1"/>
              </a:buClr>
              <a:buSzPts val="3600"/>
              <a:buFont typeface="Trebuchet MS"/>
              <a:buNone/>
            </a:pPr>
            <a:r>
              <a:rPr lang="fr-FR" sz="3600" b="1">
                <a:solidFill>
                  <a:schemeClr val="dk1"/>
                </a:solidFill>
              </a:rPr>
              <a:t>Vous pouvez nous contacter :</a:t>
            </a:r>
            <a:endParaRPr/>
          </a:p>
        </p:txBody>
      </p:sp>
      <p:sp>
        <p:nvSpPr>
          <p:cNvPr id="212" name="Google Shape;212;p7"/>
          <p:cNvSpPr txBox="1">
            <a:spLocks noGrp="1"/>
          </p:cNvSpPr>
          <p:nvPr>
            <p:ph type="body" idx="1"/>
          </p:nvPr>
        </p:nvSpPr>
        <p:spPr>
          <a:xfrm>
            <a:off x="1512676" y="1826398"/>
            <a:ext cx="6963688" cy="734023"/>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2560"/>
              <a:buNone/>
            </a:pPr>
            <a:r>
              <a:rPr lang="fr-FR" sz="3200" u="sng">
                <a:solidFill>
                  <a:schemeClr val="hlink"/>
                </a:solidFill>
                <a:hlinkClick r:id="rId3"/>
              </a:rPr>
              <a:t>circulation@chataigneraie.info</a:t>
            </a:r>
            <a:endParaRPr sz="3200"/>
          </a:p>
          <a:p>
            <a:pPr marL="342900" lvl="0" indent="-251459" algn="l" rtl="0">
              <a:lnSpc>
                <a:spcPct val="100000"/>
              </a:lnSpc>
              <a:spcBef>
                <a:spcPts val="1000"/>
              </a:spcBef>
              <a:spcAft>
                <a:spcPts val="0"/>
              </a:spcAft>
              <a:buSzPts val="1440"/>
              <a:buNone/>
            </a:pPr>
            <a:endParaRPr/>
          </a:p>
        </p:txBody>
      </p:sp>
      <p:pic>
        <p:nvPicPr>
          <p:cNvPr id="213" name="Google Shape;213;p7"/>
          <p:cNvPicPr preferRelativeResize="0"/>
          <p:nvPr/>
        </p:nvPicPr>
        <p:blipFill rotWithShape="1">
          <a:blip r:embed="rId4">
            <a:alphaModFix/>
          </a:blip>
          <a:srcRect/>
          <a:stretch/>
        </p:blipFill>
        <p:spPr>
          <a:xfrm>
            <a:off x="4831759" y="4123298"/>
            <a:ext cx="1776860" cy="2097391"/>
          </a:xfrm>
          <a:prstGeom prst="rect">
            <a:avLst/>
          </a:prstGeom>
          <a:noFill/>
          <a:ln>
            <a:noFill/>
          </a:ln>
        </p:spPr>
      </p:pic>
      <p:sp>
        <p:nvSpPr>
          <p:cNvPr id="214" name="Google Shape;214;p7"/>
          <p:cNvSpPr txBox="1"/>
          <p:nvPr/>
        </p:nvSpPr>
        <p:spPr>
          <a:xfrm>
            <a:off x="3126535" y="3061988"/>
            <a:ext cx="5938929" cy="734023"/>
          </a:xfrm>
          <a:prstGeom prst="rect">
            <a:avLst/>
          </a:prstGeom>
          <a:noFill/>
          <a:ln>
            <a:noFill/>
          </a:ln>
        </p:spPr>
        <p:txBody>
          <a:bodyPr spcFirstLastPara="1" wrap="square" lIns="91425" tIns="45700" rIns="91425" bIns="45700" anchor="ctr" anchorCtr="0">
            <a:normAutofit/>
          </a:bodyPr>
          <a:lstStyle/>
          <a:p>
            <a:pPr marL="0" marR="0" lvl="0" indent="0" algn="l" rtl="0">
              <a:lnSpc>
                <a:spcPct val="100000"/>
              </a:lnSpc>
              <a:spcBef>
                <a:spcPts val="0"/>
              </a:spcBef>
              <a:spcAft>
                <a:spcPts val="0"/>
              </a:spcAft>
              <a:buClr>
                <a:schemeClr val="dk1"/>
              </a:buClr>
              <a:buSzPts val="3600"/>
              <a:buFont typeface="Trebuchet MS"/>
              <a:buNone/>
            </a:pPr>
            <a:r>
              <a:rPr lang="fr-FR" sz="3600" b="1" i="0" u="none" strike="noStrike" cap="none">
                <a:solidFill>
                  <a:schemeClr val="dk1"/>
                </a:solidFill>
                <a:latin typeface="Trebuchet MS"/>
                <a:ea typeface="Trebuchet MS"/>
                <a:cs typeface="Trebuchet MS"/>
                <a:sym typeface="Trebuchet MS"/>
              </a:rPr>
              <a:t>Merci de votre attention</a:t>
            </a:r>
            <a:endParaRPr sz="1400" b="0" i="0" u="none" strike="noStrike" cap="none">
              <a:solidFill>
                <a:srgbClr val="000000"/>
              </a:solidFill>
              <a:latin typeface="Arial"/>
              <a:ea typeface="Arial"/>
              <a:cs typeface="Arial"/>
              <a:sym typeface="Arial"/>
            </a:endParaRPr>
          </a:p>
        </p:txBody>
      </p:sp>
      <p:pic>
        <p:nvPicPr>
          <p:cNvPr id="6" name="Imag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314614641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199494" y="503327"/>
            <a:ext cx="8596668" cy="979357"/>
          </a:xfrm>
        </p:spPr>
        <p:txBody>
          <a:bodyPr/>
          <a:lstStyle/>
          <a:p>
            <a:pPr algn="ctr" eaLnBrk="1" hangingPunct="1"/>
            <a:r>
              <a:rPr lang="fr-FR" b="1" dirty="0">
                <a:effectLst>
                  <a:outerShdw blurRad="38100" dist="38100" dir="2700000" algn="tl">
                    <a:srgbClr val="000000">
                      <a:alpha val="43137"/>
                    </a:srgbClr>
                  </a:outerShdw>
                </a:effectLst>
              </a:rPr>
              <a:t>Commission Construction</a:t>
            </a:r>
          </a:p>
        </p:txBody>
      </p:sp>
      <p:sp>
        <p:nvSpPr>
          <p:cNvPr id="12291" name="Rectangle 3"/>
          <p:cNvSpPr>
            <a:spLocks noGrp="1" noChangeArrowheads="1"/>
          </p:cNvSpPr>
          <p:nvPr>
            <p:ph type="body" idx="1"/>
          </p:nvPr>
        </p:nvSpPr>
        <p:spPr>
          <a:xfrm>
            <a:off x="457201" y="4094481"/>
            <a:ext cx="8889540" cy="979358"/>
          </a:xfrm>
        </p:spPr>
        <p:txBody>
          <a:bodyPr>
            <a:noAutofit/>
          </a:bodyPr>
          <a:lstStyle/>
          <a:p>
            <a:pPr algn="ctr" eaLnBrk="1" hangingPunct="1">
              <a:buFont typeface="Wingdings" pitchFamily="2" charset="2"/>
              <a:buNone/>
            </a:pPr>
            <a:r>
              <a:rPr lang="fr-FR" sz="2800" b="1" dirty="0"/>
              <a:t> </a:t>
            </a:r>
            <a:r>
              <a:rPr lang="fr-FR" sz="2800" dirty="0" smtClean="0"/>
              <a:t>Madame Frédérique VIAL</a:t>
            </a:r>
          </a:p>
          <a:p>
            <a:pPr algn="ctr" eaLnBrk="1" hangingPunct="1">
              <a:buFont typeface="Wingdings" pitchFamily="2" charset="2"/>
              <a:buNone/>
            </a:pPr>
            <a:r>
              <a:rPr lang="fr-FR" sz="2800" i="1" dirty="0" smtClean="0"/>
              <a:t>Coordinatrice </a:t>
            </a:r>
            <a:r>
              <a:rPr lang="fr-FR" sz="2800" i="1" dirty="0"/>
              <a:t>de la commission Construction</a:t>
            </a:r>
          </a:p>
        </p:txBody>
      </p:sp>
      <p:sp>
        <p:nvSpPr>
          <p:cNvPr id="12293" name="ZoneTexte 4"/>
          <p:cNvSpPr txBox="1">
            <a:spLocks noChangeArrowheads="1"/>
          </p:cNvSpPr>
          <p:nvPr/>
        </p:nvSpPr>
        <p:spPr bwMode="auto">
          <a:xfrm>
            <a:off x="835042" y="5345388"/>
            <a:ext cx="896112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400">
                <a:solidFill>
                  <a:schemeClr val="tx2"/>
                </a:solidFill>
                <a:latin typeface="Tahoma" charset="0"/>
              </a:defRPr>
            </a:lvl1pPr>
            <a:lvl2pPr marL="742950" indent="-285750" eaLnBrk="0" hangingPunct="0">
              <a:defRPr sz="4400">
                <a:solidFill>
                  <a:schemeClr val="tx2"/>
                </a:solidFill>
                <a:latin typeface="Tahoma" charset="0"/>
              </a:defRPr>
            </a:lvl2pPr>
            <a:lvl3pPr marL="1143000" indent="-228600" eaLnBrk="0" hangingPunct="0">
              <a:defRPr sz="4400">
                <a:solidFill>
                  <a:schemeClr val="tx2"/>
                </a:solidFill>
                <a:latin typeface="Tahoma" charset="0"/>
              </a:defRPr>
            </a:lvl3pPr>
            <a:lvl4pPr marL="1600200" indent="-228600" eaLnBrk="0" hangingPunct="0">
              <a:defRPr sz="4400">
                <a:solidFill>
                  <a:schemeClr val="tx2"/>
                </a:solidFill>
                <a:latin typeface="Tahoma" charset="0"/>
              </a:defRPr>
            </a:lvl4pPr>
            <a:lvl5pPr marL="2057400" indent="-228600" eaLnBrk="0" hangingPunct="0">
              <a:defRPr sz="4400">
                <a:solidFill>
                  <a:schemeClr val="tx2"/>
                </a:solidFill>
                <a:latin typeface="Tahoma" charset="0"/>
              </a:defRPr>
            </a:lvl5pPr>
            <a:lvl6pPr marL="2514600" indent="-228600" eaLnBrk="0" fontAlgn="base" hangingPunct="0">
              <a:spcBef>
                <a:spcPct val="0"/>
              </a:spcBef>
              <a:spcAft>
                <a:spcPct val="0"/>
              </a:spcAft>
              <a:defRPr sz="4400">
                <a:solidFill>
                  <a:schemeClr val="tx2"/>
                </a:solidFill>
                <a:latin typeface="Tahoma" charset="0"/>
              </a:defRPr>
            </a:lvl6pPr>
            <a:lvl7pPr marL="2971800" indent="-228600" eaLnBrk="0" fontAlgn="base" hangingPunct="0">
              <a:spcBef>
                <a:spcPct val="0"/>
              </a:spcBef>
              <a:spcAft>
                <a:spcPct val="0"/>
              </a:spcAft>
              <a:defRPr sz="4400">
                <a:solidFill>
                  <a:schemeClr val="tx2"/>
                </a:solidFill>
                <a:latin typeface="Tahoma" charset="0"/>
              </a:defRPr>
            </a:lvl7pPr>
            <a:lvl8pPr marL="3429000" indent="-228600" eaLnBrk="0" fontAlgn="base" hangingPunct="0">
              <a:spcBef>
                <a:spcPct val="0"/>
              </a:spcBef>
              <a:spcAft>
                <a:spcPct val="0"/>
              </a:spcAft>
              <a:defRPr sz="4400">
                <a:solidFill>
                  <a:schemeClr val="tx2"/>
                </a:solidFill>
                <a:latin typeface="Tahoma" charset="0"/>
              </a:defRPr>
            </a:lvl8pPr>
            <a:lvl9pPr marL="3886200" indent="-228600" eaLnBrk="0" fontAlgn="base" hangingPunct="0">
              <a:spcBef>
                <a:spcPct val="0"/>
              </a:spcBef>
              <a:spcAft>
                <a:spcPct val="0"/>
              </a:spcAft>
              <a:defRPr sz="4400">
                <a:solidFill>
                  <a:schemeClr val="tx2"/>
                </a:solidFill>
                <a:latin typeface="Tahoma"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600" i="1" u="none" strike="noStrike" kern="1200" cap="none" spc="0" normalizeH="0" baseline="0" noProof="0" dirty="0">
                <a:ln>
                  <a:noFill/>
                </a:ln>
                <a:solidFill>
                  <a:srgbClr val="2C3C43"/>
                </a:solidFill>
                <a:effectLst/>
                <a:uLnTx/>
                <a:uFillTx/>
                <a:latin typeface="+mn-lt"/>
              </a:rPr>
              <a:t>Membres : Marie-Madeleine Calais, Jacques Franquet, </a:t>
            </a:r>
            <a:r>
              <a:rPr lang="fr-FR" sz="1600" i="1" dirty="0">
                <a:solidFill>
                  <a:srgbClr val="2C3C43"/>
                </a:solidFill>
                <a:latin typeface="+mn-lt"/>
              </a:rPr>
              <a:t>Jean-Gabriel Joly</a:t>
            </a:r>
            <a:r>
              <a:rPr kumimoji="0" lang="fr-FR" sz="1600" i="1" u="none" strike="noStrike" kern="1200" cap="none" spc="0" normalizeH="0" baseline="0" noProof="0" dirty="0">
                <a:ln>
                  <a:noFill/>
                </a:ln>
                <a:solidFill>
                  <a:srgbClr val="2C3C43"/>
                </a:solidFill>
                <a:effectLst/>
                <a:uLnTx/>
                <a:uFillTx/>
                <a:latin typeface="+mn-lt"/>
              </a:rPr>
              <a:t>, Vincent </a:t>
            </a:r>
            <a:r>
              <a:rPr kumimoji="0" lang="fr-FR" sz="1600" i="1" u="none" strike="noStrike" kern="1200" cap="none" spc="0" normalizeH="0" baseline="0" noProof="0" dirty="0" err="1">
                <a:ln>
                  <a:noFill/>
                </a:ln>
                <a:solidFill>
                  <a:srgbClr val="2C3C43"/>
                </a:solidFill>
                <a:effectLst/>
                <a:uLnTx/>
                <a:uFillTx/>
                <a:latin typeface="+mn-lt"/>
              </a:rPr>
              <a:t>Noailly</a:t>
            </a:r>
            <a:r>
              <a:rPr kumimoji="0" lang="fr-FR" sz="1600" i="1" u="none" strike="noStrike" kern="1200" cap="none" spc="0" normalizeH="0" baseline="0" noProof="0" dirty="0" smtClean="0">
                <a:ln>
                  <a:noFill/>
                </a:ln>
                <a:solidFill>
                  <a:srgbClr val="2C3C43"/>
                </a:solidFill>
                <a:effectLst/>
                <a:uLnTx/>
                <a:uFillTx/>
                <a:latin typeface="+mn-lt"/>
              </a:rPr>
              <a:t>, Antoine</a:t>
            </a:r>
            <a:r>
              <a:rPr kumimoji="0" lang="fr-FR" sz="1600" i="1" u="none" strike="noStrike" kern="1200" cap="none" spc="0" normalizeH="0" noProof="0" dirty="0" smtClean="0">
                <a:ln>
                  <a:noFill/>
                </a:ln>
                <a:solidFill>
                  <a:srgbClr val="2C3C43"/>
                </a:solidFill>
                <a:effectLst/>
                <a:uLnTx/>
                <a:uFillTx/>
                <a:latin typeface="+mn-lt"/>
              </a:rPr>
              <a:t> </a:t>
            </a:r>
            <a:r>
              <a:rPr kumimoji="0" lang="fr-FR" sz="1600" i="1" u="none" strike="noStrike" kern="1200" cap="none" spc="0" normalizeH="0" noProof="0" dirty="0" err="1" smtClean="0">
                <a:ln>
                  <a:noFill/>
                </a:ln>
                <a:solidFill>
                  <a:srgbClr val="2C3C43"/>
                </a:solidFill>
                <a:effectLst/>
                <a:uLnTx/>
                <a:uFillTx/>
                <a:latin typeface="+mn-lt"/>
              </a:rPr>
              <a:t>Nonque</a:t>
            </a:r>
            <a:r>
              <a:rPr kumimoji="0" lang="fr-FR" sz="1600" i="1" u="none" strike="noStrike" kern="1200" cap="none" spc="0" normalizeH="0" noProof="0" dirty="0" smtClean="0">
                <a:ln>
                  <a:noFill/>
                </a:ln>
                <a:solidFill>
                  <a:srgbClr val="2C3C43"/>
                </a:solidFill>
                <a:effectLst/>
                <a:uLnTx/>
                <a:uFillTx/>
                <a:latin typeface="+mn-lt"/>
              </a:rPr>
              <a:t>,</a:t>
            </a:r>
            <a:r>
              <a:rPr kumimoji="0" lang="fr-FR" sz="1600" i="1" u="none" strike="noStrike" kern="1200" cap="none" spc="0" normalizeH="0" baseline="0" noProof="0" dirty="0" smtClean="0">
                <a:ln>
                  <a:noFill/>
                </a:ln>
                <a:solidFill>
                  <a:srgbClr val="2C3C43"/>
                </a:solidFill>
                <a:effectLst/>
                <a:uLnTx/>
                <a:uFillTx/>
                <a:latin typeface="+mn-lt"/>
              </a:rPr>
              <a:t> Frédérique</a:t>
            </a:r>
            <a:r>
              <a:rPr kumimoji="0" lang="fr-FR" sz="1600" i="1" u="none" strike="noStrike" kern="1200" cap="none" spc="0" normalizeH="0" noProof="0" dirty="0" smtClean="0">
                <a:ln>
                  <a:noFill/>
                </a:ln>
                <a:solidFill>
                  <a:srgbClr val="2C3C43"/>
                </a:solidFill>
                <a:effectLst/>
                <a:uLnTx/>
                <a:uFillTx/>
                <a:latin typeface="+mn-lt"/>
              </a:rPr>
              <a:t> Vial, </a:t>
            </a:r>
            <a:r>
              <a:rPr kumimoji="0" lang="fr-FR" altLang="fr-FR" sz="1600" i="1" u="none" strike="noStrike" kern="1200" cap="none" spc="0" normalizeH="0" baseline="0" noProof="0" dirty="0" smtClean="0">
                <a:ln>
                  <a:noFill/>
                </a:ln>
                <a:solidFill>
                  <a:srgbClr val="2C3C43"/>
                </a:solidFill>
                <a:effectLst/>
                <a:uLnTx/>
                <a:uFillTx/>
                <a:latin typeface="+mn-lt"/>
              </a:rPr>
              <a:t>Anne </a:t>
            </a:r>
            <a:r>
              <a:rPr kumimoji="0" lang="fr-FR" altLang="fr-FR" sz="1600" i="1" u="none" strike="noStrike" kern="1200" cap="none" spc="0" normalizeH="0" baseline="0" noProof="0" dirty="0">
                <a:ln>
                  <a:noFill/>
                </a:ln>
                <a:solidFill>
                  <a:srgbClr val="2C3C43"/>
                </a:solidFill>
                <a:effectLst/>
                <a:uLnTx/>
                <a:uFillTx/>
                <a:latin typeface="+mn-lt"/>
              </a:rPr>
              <a:t>Zimmermann</a:t>
            </a:r>
            <a:endParaRPr kumimoji="0" lang="fr-FR" sz="1600" i="1" u="none" strike="noStrike" kern="1200" cap="none" spc="0" normalizeH="0" baseline="0" noProof="0" dirty="0">
              <a:ln>
                <a:noFill/>
              </a:ln>
              <a:solidFill>
                <a:srgbClr val="2C3C43"/>
              </a:solidFill>
              <a:effectLst/>
              <a:uLnTx/>
              <a:uFillTx/>
              <a:latin typeface="+mn-lt"/>
            </a:endParaRPr>
          </a:p>
        </p:txBody>
      </p:sp>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pic>
        <p:nvPicPr>
          <p:cNvPr id="8" name="Image 7">
            <a:extLst>
              <a:ext uri="{FF2B5EF4-FFF2-40B4-BE49-F238E27FC236}">
                <a16:creationId xmlns:a16="http://schemas.microsoft.com/office/drawing/2014/main" id="{763773C0-1780-D2F9-CF83-BE596F08B18E}"/>
              </a:ext>
            </a:extLst>
          </p:cNvPr>
          <p:cNvPicPr>
            <a:picLocks noChangeAspect="1"/>
          </p:cNvPicPr>
          <p:nvPr/>
        </p:nvPicPr>
        <p:blipFill>
          <a:blip r:embed="rId4"/>
          <a:stretch>
            <a:fillRect/>
          </a:stretch>
        </p:blipFill>
        <p:spPr>
          <a:xfrm>
            <a:off x="3696555" y="1137921"/>
            <a:ext cx="2880360" cy="2956560"/>
          </a:xfrm>
          <a:prstGeom prst="rect">
            <a:avLst/>
          </a:prstGeom>
        </p:spPr>
      </p:pic>
    </p:spTree>
    <p:extLst>
      <p:ext uri="{BB962C8B-B14F-4D97-AF65-F5344CB8AC3E}">
        <p14:creationId xmlns:p14="http://schemas.microsoft.com/office/powerpoint/2010/main" val="143642011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0416" y="768430"/>
            <a:ext cx="9679652" cy="784485"/>
          </a:xfrm>
        </p:spPr>
        <p:txBody>
          <a:bodyPr>
            <a:noAutofit/>
          </a:bodyPr>
          <a:lstStyle/>
          <a:p>
            <a:r>
              <a:rPr lang="fr-FR" b="1" dirty="0">
                <a:solidFill>
                  <a:schemeClr val="accent1">
                    <a:lumMod val="75000"/>
                  </a:schemeClr>
                </a:solidFill>
              </a:rPr>
              <a:t>Les missions de la Commission Construction</a:t>
            </a:r>
          </a:p>
        </p:txBody>
      </p:sp>
      <p:sp>
        <p:nvSpPr>
          <p:cNvPr id="3" name="Espace réservé du contenu 2"/>
          <p:cNvSpPr>
            <a:spLocks noGrp="1"/>
          </p:cNvSpPr>
          <p:nvPr>
            <p:ph idx="1"/>
          </p:nvPr>
        </p:nvSpPr>
        <p:spPr>
          <a:xfrm>
            <a:off x="160416" y="1475553"/>
            <a:ext cx="9916634" cy="5382447"/>
          </a:xfrm>
        </p:spPr>
        <p:txBody>
          <a:bodyPr>
            <a:noAutofit/>
          </a:bodyPr>
          <a:lstStyle/>
          <a:p>
            <a:pPr marL="0" indent="0">
              <a:buNone/>
            </a:pPr>
            <a:endParaRPr lang="fr-FR" sz="2100" i="1" dirty="0"/>
          </a:p>
          <a:p>
            <a:pPr>
              <a:buFont typeface="Wingdings" panose="05000000000000000000" pitchFamily="2" charset="2"/>
              <a:buChar char="Ø"/>
            </a:pPr>
            <a:r>
              <a:rPr lang="fr-FR" sz="3200" dirty="0"/>
              <a:t>Conseiller</a:t>
            </a:r>
          </a:p>
          <a:p>
            <a:pPr>
              <a:buFont typeface="Wingdings" panose="05000000000000000000" pitchFamily="2" charset="2"/>
              <a:buChar char="Ø"/>
            </a:pPr>
            <a:endParaRPr lang="fr-FR" sz="3200" dirty="0"/>
          </a:p>
          <a:p>
            <a:pPr>
              <a:buFont typeface="Wingdings" panose="05000000000000000000" pitchFamily="2" charset="2"/>
              <a:buChar char="Ø"/>
            </a:pPr>
            <a:r>
              <a:rPr lang="fr-FR" sz="3200" dirty="0"/>
              <a:t>Respecter le cahier des charges de l’ASA</a:t>
            </a:r>
          </a:p>
          <a:p>
            <a:pPr>
              <a:buFont typeface="Wingdings" panose="05000000000000000000" pitchFamily="2" charset="2"/>
              <a:buChar char="Ø"/>
            </a:pPr>
            <a:endParaRPr lang="fr-FR" sz="3200" dirty="0"/>
          </a:p>
          <a:p>
            <a:pPr>
              <a:buFont typeface="Wingdings" panose="05000000000000000000" pitchFamily="2" charset="2"/>
              <a:buChar char="Ø"/>
            </a:pPr>
            <a:r>
              <a:rPr lang="fr-FR" sz="3200" dirty="0"/>
              <a:t>Etudier les demandes</a:t>
            </a:r>
          </a:p>
          <a:p>
            <a:pPr>
              <a:buFont typeface="Wingdings" panose="05000000000000000000" pitchFamily="2" charset="2"/>
              <a:buChar char="Ø"/>
            </a:pPr>
            <a:endParaRPr lang="fr-FR" sz="3200" dirty="0"/>
          </a:p>
          <a:p>
            <a:pPr>
              <a:buFont typeface="Wingdings" panose="05000000000000000000" pitchFamily="2" charset="2"/>
              <a:buChar char="Ø"/>
            </a:pPr>
            <a:r>
              <a:rPr lang="fr-FR" sz="3200" dirty="0"/>
              <a:t>Emettre un avis</a:t>
            </a:r>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149439983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71120" y="221809"/>
            <a:ext cx="9656203" cy="861267"/>
          </a:xfrm>
        </p:spPr>
        <p:txBody>
          <a:bodyPr>
            <a:noAutofit/>
          </a:bodyPr>
          <a:lstStyle/>
          <a:p>
            <a:r>
              <a:rPr lang="fr-FR" sz="3400" b="1" dirty="0">
                <a:solidFill>
                  <a:schemeClr val="accent1">
                    <a:lumMod val="75000"/>
                  </a:schemeClr>
                </a:solidFill>
              </a:rPr>
              <a:t>Commission </a:t>
            </a:r>
            <a:r>
              <a:rPr lang="fr-FR" sz="3400" b="1" dirty="0" smtClean="0">
                <a:solidFill>
                  <a:schemeClr val="accent1">
                    <a:lumMod val="75000"/>
                  </a:schemeClr>
                </a:solidFill>
              </a:rPr>
              <a:t>Construction</a:t>
            </a:r>
            <a:r>
              <a:rPr lang="fr-FR" b="1" dirty="0" smtClean="0">
                <a:solidFill>
                  <a:schemeClr val="accent1">
                    <a:lumMod val="75000"/>
                  </a:schemeClr>
                </a:solidFill>
              </a:rPr>
              <a:t> : quelques chiffres</a:t>
            </a:r>
            <a:r>
              <a:rPr lang="fr-FR" b="1" dirty="0">
                <a:solidFill>
                  <a:schemeClr val="tx1"/>
                </a:solidFill>
              </a:rPr>
              <a:t/>
            </a:r>
            <a:br>
              <a:rPr lang="fr-FR" b="1" dirty="0">
                <a:solidFill>
                  <a:schemeClr val="tx1"/>
                </a:solidFill>
              </a:rPr>
            </a:br>
            <a:r>
              <a:rPr lang="fr-FR" sz="3400" b="1" dirty="0" smtClean="0">
                <a:solidFill>
                  <a:schemeClr val="accent1">
                    <a:lumMod val="75000"/>
                  </a:schemeClr>
                </a:solidFill>
              </a:rPr>
              <a:t> </a:t>
            </a:r>
            <a:r>
              <a:rPr lang="fr-FR" sz="3400" b="1" dirty="0">
                <a:solidFill>
                  <a:schemeClr val="accent1">
                    <a:lumMod val="75000"/>
                  </a:schemeClr>
                </a:solidFill>
              </a:rPr>
              <a:t/>
            </a:r>
            <a:br>
              <a:rPr lang="fr-FR" sz="3400" b="1" dirty="0">
                <a:solidFill>
                  <a:schemeClr val="accent1">
                    <a:lumMod val="75000"/>
                  </a:schemeClr>
                </a:solidFill>
              </a:rPr>
            </a:br>
            <a:endParaRPr lang="fr-FR" sz="3400" b="1" dirty="0">
              <a:solidFill>
                <a:schemeClr val="accent1">
                  <a:lumMod val="75000"/>
                </a:schemeClr>
              </a:solidFill>
            </a:endParaRPr>
          </a:p>
        </p:txBody>
      </p:sp>
      <p:sp>
        <p:nvSpPr>
          <p:cNvPr id="13315" name="Rectangle 3"/>
          <p:cNvSpPr>
            <a:spLocks noGrp="1" noChangeArrowheads="1"/>
          </p:cNvSpPr>
          <p:nvPr>
            <p:ph idx="1"/>
          </p:nvPr>
        </p:nvSpPr>
        <p:spPr>
          <a:xfrm>
            <a:off x="266531" y="1438184"/>
            <a:ext cx="7643473" cy="5022298"/>
          </a:xfrm>
        </p:spPr>
        <p:txBody>
          <a:bodyPr>
            <a:normAutofit fontScale="55000" lnSpcReduction="20000"/>
          </a:bodyPr>
          <a:lstStyle/>
          <a:p>
            <a:pPr>
              <a:buNone/>
            </a:pPr>
            <a:r>
              <a:rPr lang="fr-FR" sz="2500" i="1" dirty="0"/>
              <a:t>	</a:t>
            </a:r>
            <a:endParaRPr lang="fr-FR" sz="7400" dirty="0"/>
          </a:p>
          <a:p>
            <a:pPr marL="0" indent="0">
              <a:buNone/>
            </a:pPr>
            <a:endParaRPr lang="fr-FR" sz="2200" b="1" dirty="0">
              <a:solidFill>
                <a:schemeClr val="accent1">
                  <a:lumMod val="75000"/>
                </a:schemeClr>
              </a:solidFill>
            </a:endParaRPr>
          </a:p>
          <a:p>
            <a:pPr marL="0" indent="0">
              <a:buNone/>
            </a:pPr>
            <a:r>
              <a:rPr lang="fr-FR" sz="6900" dirty="0" smtClean="0"/>
              <a:t>En </a:t>
            </a:r>
            <a:r>
              <a:rPr lang="fr-FR" sz="6900" dirty="0">
                <a:solidFill>
                  <a:srgbClr val="FF0000"/>
                </a:solidFill>
              </a:rPr>
              <a:t>2025</a:t>
            </a:r>
            <a:r>
              <a:rPr lang="fr-FR" sz="6900" dirty="0"/>
              <a:t>, le Syndicat a été saisi d’une </a:t>
            </a:r>
            <a:r>
              <a:rPr lang="fr-FR" sz="6900" dirty="0">
                <a:solidFill>
                  <a:srgbClr val="FF0000"/>
                </a:solidFill>
              </a:rPr>
              <a:t>trentaine de</a:t>
            </a:r>
            <a:r>
              <a:rPr lang="fr-FR" sz="6900" b="1" dirty="0">
                <a:solidFill>
                  <a:srgbClr val="FF0000"/>
                </a:solidFill>
              </a:rPr>
              <a:t> </a:t>
            </a:r>
            <a:r>
              <a:rPr lang="fr-FR" sz="6900" b="1" dirty="0" smtClean="0">
                <a:solidFill>
                  <a:srgbClr val="FF0000"/>
                </a:solidFill>
              </a:rPr>
              <a:t>dossiers</a:t>
            </a:r>
            <a:r>
              <a:rPr lang="fr-FR" sz="6900" b="1" dirty="0"/>
              <a:t> :</a:t>
            </a:r>
          </a:p>
          <a:p>
            <a:pPr marL="0" indent="0">
              <a:buNone/>
            </a:pPr>
            <a:endParaRPr lang="fr-FR" sz="1700" b="1" dirty="0"/>
          </a:p>
          <a:p>
            <a:pPr lvl="1">
              <a:spcBef>
                <a:spcPts val="0"/>
              </a:spcBef>
              <a:buFont typeface="Wingdings" panose="05000000000000000000" pitchFamily="2" charset="2"/>
              <a:buChar char="Ø"/>
            </a:pPr>
            <a:r>
              <a:rPr lang="fr-FR" sz="5700" dirty="0"/>
              <a:t> 5 permis, 26 déclarations préalables</a:t>
            </a:r>
          </a:p>
          <a:p>
            <a:pPr marL="457200" lvl="1" indent="0">
              <a:spcBef>
                <a:spcPts val="0"/>
              </a:spcBef>
              <a:buNone/>
            </a:pPr>
            <a:endParaRPr lang="fr-FR" sz="5700" dirty="0"/>
          </a:p>
          <a:p>
            <a:pPr lvl="1">
              <a:spcBef>
                <a:spcPts val="0"/>
              </a:spcBef>
              <a:buFont typeface="Wingdings" panose="05000000000000000000" pitchFamily="2" charset="2"/>
              <a:buChar char="Ø"/>
            </a:pPr>
            <a:r>
              <a:rPr lang="fr-FR" sz="5700" dirty="0"/>
              <a:t>A ces dossiers, il faut ajouter les avant projets, les demandes de renseignements …</a:t>
            </a:r>
          </a:p>
          <a:p>
            <a:pPr lvl="1">
              <a:spcBef>
                <a:spcPts val="0"/>
              </a:spcBef>
              <a:buFont typeface="Wingdings" pitchFamily="2" charset="2"/>
              <a:buChar char="§"/>
            </a:pPr>
            <a:endParaRPr lang="fr-FR" sz="8000" dirty="0"/>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104412609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4154" y="161230"/>
            <a:ext cx="8596668" cy="707902"/>
          </a:xfrm>
        </p:spPr>
        <p:txBody>
          <a:bodyPr/>
          <a:lstStyle/>
          <a:p>
            <a:r>
              <a:rPr lang="fr-FR" b="1" dirty="0">
                <a:solidFill>
                  <a:schemeClr val="accent1">
                    <a:lumMod val="75000"/>
                  </a:schemeClr>
                </a:solidFill>
              </a:rPr>
              <a:t>Les démarches à effectuer </a:t>
            </a:r>
          </a:p>
        </p:txBody>
      </p:sp>
      <p:sp>
        <p:nvSpPr>
          <p:cNvPr id="3" name="Espace réservé du contenu 2"/>
          <p:cNvSpPr>
            <a:spLocks noGrp="1"/>
          </p:cNvSpPr>
          <p:nvPr>
            <p:ph idx="1"/>
          </p:nvPr>
        </p:nvSpPr>
        <p:spPr>
          <a:xfrm>
            <a:off x="289710" y="1259840"/>
            <a:ext cx="9515193" cy="5470542"/>
          </a:xfrm>
        </p:spPr>
        <p:txBody>
          <a:bodyPr>
            <a:noAutofit/>
          </a:bodyPr>
          <a:lstStyle/>
          <a:p>
            <a:pPr marL="417150" lvl="1" indent="-342900">
              <a:spcBef>
                <a:spcPts val="0"/>
              </a:spcBef>
              <a:buFont typeface="Wingdings" panose="05000000000000000000" pitchFamily="2" charset="2"/>
              <a:buChar char="Ø"/>
            </a:pPr>
            <a:r>
              <a:rPr lang="fr-FR" sz="3200" dirty="0"/>
              <a:t>Les </a:t>
            </a:r>
            <a:r>
              <a:rPr lang="fr-FR" sz="3200" b="1" dirty="0"/>
              <a:t>demandes</a:t>
            </a:r>
            <a:r>
              <a:rPr lang="fr-FR" sz="3200" dirty="0"/>
              <a:t> </a:t>
            </a:r>
          </a:p>
          <a:p>
            <a:pPr marL="360000" lvl="1" indent="0">
              <a:spcBef>
                <a:spcPts val="0"/>
              </a:spcBef>
              <a:buNone/>
            </a:pPr>
            <a:r>
              <a:rPr lang="fr-FR" sz="3200" dirty="0"/>
              <a:t>	- Respecter le PLU et le cahier des charges, </a:t>
            </a:r>
          </a:p>
          <a:p>
            <a:pPr marL="360000" lvl="1" indent="0">
              <a:spcBef>
                <a:spcPts val="0"/>
              </a:spcBef>
              <a:buNone/>
            </a:pPr>
            <a:r>
              <a:rPr lang="fr-FR" sz="3200" dirty="0"/>
              <a:t>- Soumises à l’avis prescriptif de l’ABF</a:t>
            </a:r>
          </a:p>
          <a:p>
            <a:pPr marL="74250" lvl="1" indent="0">
              <a:spcBef>
                <a:spcPts val="0"/>
              </a:spcBef>
              <a:buNone/>
            </a:pPr>
            <a:r>
              <a:rPr lang="fr-FR" sz="3200" dirty="0"/>
              <a:t>	</a:t>
            </a:r>
          </a:p>
          <a:p>
            <a:pPr marL="417150" lvl="1" indent="-342900">
              <a:spcBef>
                <a:spcPts val="0"/>
              </a:spcBef>
              <a:buFont typeface="Wingdings" panose="05000000000000000000" pitchFamily="2" charset="2"/>
              <a:buChar char="Ø"/>
            </a:pPr>
            <a:r>
              <a:rPr lang="fr-FR" sz="3200" dirty="0"/>
              <a:t>La démarche détaillée sur notre site et sur celui de la mairie</a:t>
            </a:r>
          </a:p>
          <a:p>
            <a:pPr marL="74250" lvl="1" indent="0">
              <a:spcBef>
                <a:spcPts val="0"/>
              </a:spcBef>
              <a:buNone/>
            </a:pPr>
            <a:endParaRPr lang="fr-FR" sz="3200" dirty="0"/>
          </a:p>
          <a:p>
            <a:pPr marL="417150" lvl="1" indent="-342900">
              <a:spcBef>
                <a:spcPts val="0"/>
              </a:spcBef>
              <a:buFont typeface="Wingdings" panose="05000000000000000000" pitchFamily="2" charset="2"/>
              <a:buChar char="Ø"/>
            </a:pPr>
            <a:r>
              <a:rPr lang="fr-FR" sz="3200" u="sng" dirty="0"/>
              <a:t>Simultanément</a:t>
            </a:r>
            <a:r>
              <a:rPr lang="fr-FR" sz="3200" dirty="0"/>
              <a:t>, </a:t>
            </a:r>
            <a:r>
              <a:rPr lang="fr-FR" sz="3200" b="1" dirty="0">
                <a:solidFill>
                  <a:srgbClr val="FF0000"/>
                </a:solidFill>
              </a:rPr>
              <a:t>une copie de votre demande d’urbanisme doit être envoyée à l’ASA </a:t>
            </a:r>
            <a:r>
              <a:rPr lang="fr-FR" sz="3200" dirty="0"/>
              <a:t>: </a:t>
            </a:r>
            <a:r>
              <a:rPr lang="fr-FR" sz="3200" dirty="0" smtClean="0">
                <a:hlinkClick r:id="rId2"/>
              </a:rPr>
              <a:t>construction@chataigneraie.info</a:t>
            </a:r>
            <a:endParaRPr lang="fr-FR" sz="3200" dirty="0"/>
          </a:p>
          <a:p>
            <a:pPr marL="457200" lvl="1" indent="0">
              <a:buNone/>
            </a:pPr>
            <a:endParaRPr lang="fr-FR" sz="2000" dirty="0"/>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239835754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23829" y="268637"/>
            <a:ext cx="8596668" cy="775063"/>
          </a:xfrm>
        </p:spPr>
        <p:txBody>
          <a:bodyPr/>
          <a:lstStyle/>
          <a:p>
            <a:r>
              <a:rPr lang="fr-FR" b="1" dirty="0">
                <a:solidFill>
                  <a:srgbClr val="769D1F"/>
                </a:solidFill>
              </a:rPr>
              <a:t>Les clôtures </a:t>
            </a:r>
          </a:p>
        </p:txBody>
      </p:sp>
      <p:sp>
        <p:nvSpPr>
          <p:cNvPr id="3" name="Espace réservé du contenu 2"/>
          <p:cNvSpPr>
            <a:spLocks noGrp="1"/>
          </p:cNvSpPr>
          <p:nvPr>
            <p:ph idx="1"/>
          </p:nvPr>
        </p:nvSpPr>
        <p:spPr>
          <a:xfrm>
            <a:off x="677334" y="1043700"/>
            <a:ext cx="8832426" cy="5671645"/>
          </a:xfrm>
        </p:spPr>
        <p:txBody>
          <a:bodyPr>
            <a:normAutofit/>
          </a:bodyPr>
          <a:lstStyle/>
          <a:p>
            <a:r>
              <a:rPr lang="fr-FR" sz="2600" dirty="0"/>
              <a:t>Les clôtures doivent être ajourées à hauteur </a:t>
            </a:r>
            <a:r>
              <a:rPr lang="fr-FR" sz="2600" b="1" dirty="0"/>
              <a:t>de 20 % minimum</a:t>
            </a:r>
          </a:p>
          <a:p>
            <a:r>
              <a:rPr lang="fr-FR" sz="2600" dirty="0"/>
              <a:t>Les portails et portillons à hauteur de </a:t>
            </a:r>
            <a:r>
              <a:rPr lang="fr-FR" sz="2600" b="1" dirty="0"/>
              <a:t>10 % minimum</a:t>
            </a:r>
          </a:p>
          <a:p>
            <a:r>
              <a:rPr lang="fr-FR" sz="2600" dirty="0"/>
              <a:t>Les couleurs trop contrastées ne</a:t>
            </a:r>
            <a:br>
              <a:rPr lang="fr-FR" sz="2600" dirty="0"/>
            </a:br>
            <a:r>
              <a:rPr lang="fr-FR" sz="2600" dirty="0"/>
              <a:t>sont généralement pas</a:t>
            </a:r>
            <a:br>
              <a:rPr lang="fr-FR" sz="2600" dirty="0"/>
            </a:br>
            <a:r>
              <a:rPr lang="fr-FR" sz="2600" dirty="0"/>
              <a:t>acceptées.</a:t>
            </a:r>
          </a:p>
          <a:p>
            <a:endParaRPr lang="fr-FR" sz="2000" dirty="0"/>
          </a:p>
          <a:p>
            <a:pPr marL="0" indent="0">
              <a:buNone/>
            </a:pPr>
            <a:r>
              <a:rPr lang="fr-FR" sz="2000" dirty="0"/>
              <a:t/>
            </a:r>
            <a:br>
              <a:rPr lang="fr-FR" sz="2000" dirty="0"/>
            </a:br>
            <a:endParaRPr lang="fr-FR" sz="2000" dirty="0"/>
          </a:p>
          <a:p>
            <a:pPr lvl="1">
              <a:spcBef>
                <a:spcPts val="0"/>
              </a:spcBef>
              <a:buFont typeface="Arial" panose="020B0604020202020204" pitchFamily="34" charset="0"/>
              <a:buChar char="•"/>
            </a:pPr>
            <a:endParaRPr lang="fr-FR" sz="2000" dirty="0"/>
          </a:p>
          <a:p>
            <a:endParaRPr lang="fr-FR" dirty="0"/>
          </a:p>
        </p:txBody>
      </p:sp>
      <p:cxnSp>
        <p:nvCxnSpPr>
          <p:cNvPr id="9" name="Connecteur droit 8"/>
          <p:cNvCxnSpPr/>
          <p:nvPr/>
        </p:nvCxnSpPr>
        <p:spPr>
          <a:xfrm>
            <a:off x="5159829" y="2586446"/>
            <a:ext cx="65314" cy="0"/>
          </a:xfrm>
          <a:prstGeom prst="line">
            <a:avLst/>
          </a:prstGeom>
        </p:spPr>
        <p:style>
          <a:lnRef idx="1">
            <a:schemeClr val="accent1"/>
          </a:lnRef>
          <a:fillRef idx="0">
            <a:schemeClr val="accent1"/>
          </a:fillRef>
          <a:effectRef idx="0">
            <a:schemeClr val="accent1"/>
          </a:effectRef>
          <a:fontRef idx="minor">
            <a:schemeClr val="tx1"/>
          </a:fontRef>
        </p:style>
      </p:cxnSp>
      <p:pic>
        <p:nvPicPr>
          <p:cNvPr id="16" name="Imag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pic>
        <p:nvPicPr>
          <p:cNvPr id="13" name="Image 12" descr="RÃ©sultat de recherche d'images pour &quot;clotures et portails pleins&quot;">
            <a:extLst>
              <a:ext uri="{FF2B5EF4-FFF2-40B4-BE49-F238E27FC236}">
                <a16:creationId xmlns:a16="http://schemas.microsoft.com/office/drawing/2014/main" id="{CD354C80-E1BE-1D95-9E23-2CF3E2B78026}"/>
              </a:ext>
            </a:extLst>
          </p:cNvPr>
          <p:cNvPicPr/>
          <p:nvPr/>
        </p:nvPicPr>
        <p:blipFill>
          <a:blip r:embed="rId3"/>
          <a:srcRect/>
          <a:stretch>
            <a:fillRect/>
          </a:stretch>
        </p:blipFill>
        <p:spPr bwMode="auto">
          <a:xfrm>
            <a:off x="6146366" y="2915091"/>
            <a:ext cx="4367966" cy="2007539"/>
          </a:xfrm>
          <a:prstGeom prst="rect">
            <a:avLst/>
          </a:prstGeom>
          <a:noFill/>
          <a:ln w="9525">
            <a:solidFill>
              <a:schemeClr val="tx1"/>
            </a:solidFill>
            <a:miter lim="800000"/>
            <a:headEnd/>
            <a:tailEnd/>
          </a:ln>
        </p:spPr>
      </p:pic>
      <p:cxnSp>
        <p:nvCxnSpPr>
          <p:cNvPr id="17" name="Connecteur droit 16">
            <a:extLst>
              <a:ext uri="{FF2B5EF4-FFF2-40B4-BE49-F238E27FC236}">
                <a16:creationId xmlns:a16="http://schemas.microsoft.com/office/drawing/2014/main" id="{7908BD25-27C4-4516-8D39-CEF9AA0C842B}"/>
              </a:ext>
            </a:extLst>
          </p:cNvPr>
          <p:cNvCxnSpPr>
            <a:cxnSpLocks/>
          </p:cNvCxnSpPr>
          <p:nvPr/>
        </p:nvCxnSpPr>
        <p:spPr>
          <a:xfrm>
            <a:off x="6244392" y="2915091"/>
            <a:ext cx="4612759" cy="215980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1B555BF4-7CAC-9CF4-1B84-6FE1A8F0EE94}"/>
              </a:ext>
            </a:extLst>
          </p:cNvPr>
          <p:cNvCxnSpPr>
            <a:cxnSpLocks/>
          </p:cNvCxnSpPr>
          <p:nvPr/>
        </p:nvCxnSpPr>
        <p:spPr>
          <a:xfrm flipH="1">
            <a:off x="5826874" y="2852877"/>
            <a:ext cx="4594340" cy="213196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19" name="Image 18">
            <a:extLst>
              <a:ext uri="{FF2B5EF4-FFF2-40B4-BE49-F238E27FC236}">
                <a16:creationId xmlns:a16="http://schemas.microsoft.com/office/drawing/2014/main" id="{94F6E21B-9ED1-FE07-F9C8-0DBB02069BD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2764" y="4774087"/>
            <a:ext cx="5939749" cy="1941259"/>
          </a:xfrm>
          <a:prstGeom prst="rect">
            <a:avLst/>
          </a:prstGeom>
          <a:noFill/>
          <a:ln>
            <a:noFill/>
          </a:ln>
        </p:spPr>
      </p:pic>
      <p:pic>
        <p:nvPicPr>
          <p:cNvPr id="1028" name="Picture 4" descr="Icône de coche verte - Symbole de vérification, choix, Ok, approuvé ou succè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3612" y="5310162"/>
            <a:ext cx="1340708" cy="1340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353457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2665" y="165368"/>
            <a:ext cx="8596668" cy="775063"/>
          </a:xfrm>
        </p:spPr>
        <p:txBody>
          <a:bodyPr/>
          <a:lstStyle/>
          <a:p>
            <a:r>
              <a:rPr lang="fr-FR" b="1" dirty="0">
                <a:solidFill>
                  <a:schemeClr val="accent1">
                    <a:lumMod val="75000"/>
                  </a:schemeClr>
                </a:solidFill>
              </a:rPr>
              <a:t>Les </a:t>
            </a:r>
            <a:r>
              <a:rPr lang="fr-FR" b="1" dirty="0" err="1">
                <a:solidFill>
                  <a:schemeClr val="accent1">
                    <a:lumMod val="75000"/>
                  </a:schemeClr>
                </a:solidFill>
              </a:rPr>
              <a:t>occultants</a:t>
            </a:r>
            <a:r>
              <a:rPr lang="fr-FR" b="1" dirty="0">
                <a:solidFill>
                  <a:schemeClr val="accent1">
                    <a:lumMod val="75000"/>
                  </a:schemeClr>
                </a:solidFill>
              </a:rPr>
              <a:t> provisoires</a:t>
            </a:r>
            <a:endParaRPr lang="fr-FR" dirty="0">
              <a:solidFill>
                <a:schemeClr val="accent1">
                  <a:lumMod val="75000"/>
                </a:schemeClr>
              </a:solidFill>
            </a:endParaRPr>
          </a:p>
        </p:txBody>
      </p:sp>
      <p:sp>
        <p:nvSpPr>
          <p:cNvPr id="3" name="Espace réservé du contenu 2"/>
          <p:cNvSpPr>
            <a:spLocks noGrp="1"/>
          </p:cNvSpPr>
          <p:nvPr>
            <p:ph idx="1"/>
          </p:nvPr>
        </p:nvSpPr>
        <p:spPr>
          <a:xfrm>
            <a:off x="84123" y="1019067"/>
            <a:ext cx="8832426" cy="4891831"/>
          </a:xfrm>
        </p:spPr>
        <p:txBody>
          <a:bodyPr>
            <a:normAutofit/>
          </a:bodyPr>
          <a:lstStyle/>
          <a:p>
            <a:pPr lvl="1">
              <a:spcBef>
                <a:spcPts val="0"/>
              </a:spcBef>
              <a:buFont typeface="Wingdings" panose="05000000000000000000" pitchFamily="2" charset="2"/>
              <a:buChar char="Ø"/>
            </a:pPr>
            <a:r>
              <a:rPr lang="fr-FR" sz="2400" dirty="0"/>
              <a:t>Les occultants provisoires sont interdits sur toute la commune (matériaux non pérennes : films plastiques, feutre, canisses et assimilés…) PLU – article UG2.2. paragraphe 2.</a:t>
            </a:r>
          </a:p>
          <a:p>
            <a:pPr marL="457200" lvl="1" indent="0">
              <a:spcBef>
                <a:spcPts val="0"/>
              </a:spcBef>
              <a:buNone/>
            </a:pPr>
            <a:endParaRPr lang="fr-FR" sz="2400" dirty="0"/>
          </a:p>
          <a:p>
            <a:pPr lvl="1">
              <a:spcBef>
                <a:spcPts val="0"/>
              </a:spcBef>
              <a:buFont typeface="Wingdings" panose="05000000000000000000" pitchFamily="2" charset="2"/>
              <a:buChar char="Ø"/>
            </a:pPr>
            <a:r>
              <a:rPr lang="fr-FR" sz="2400" dirty="0"/>
              <a:t>Pour préserver votre intimité : </a:t>
            </a:r>
            <a:r>
              <a:rPr lang="fr-FR" sz="2400" dirty="0">
                <a:solidFill>
                  <a:srgbClr val="FF0000"/>
                </a:solidFill>
              </a:rPr>
              <a:t>doubler la clôture d’une haie végétale </a:t>
            </a:r>
            <a:r>
              <a:rPr lang="fr-FR" sz="2400" dirty="0"/>
              <a:t>qui contribue au caractère boisé de la Châtaigneraie et participe à l’embellissement de notre cadre de vie.</a:t>
            </a:r>
            <a:br>
              <a:rPr lang="fr-FR" sz="2400" dirty="0"/>
            </a:br>
            <a:r>
              <a:rPr lang="fr-FR" sz="2000" dirty="0"/>
              <a:t/>
            </a:r>
            <a:br>
              <a:rPr lang="fr-FR" sz="2000" dirty="0"/>
            </a:br>
            <a:endParaRPr lang="fr-FR" sz="2000" dirty="0"/>
          </a:p>
          <a:p>
            <a:pPr lvl="1">
              <a:spcBef>
                <a:spcPts val="0"/>
              </a:spcBef>
              <a:buFont typeface="Arial" panose="020B0604020202020204" pitchFamily="34" charset="0"/>
              <a:buChar char="•"/>
            </a:pPr>
            <a:endParaRPr lang="fr-FR" sz="2000" dirty="0"/>
          </a:p>
          <a:p>
            <a:endParaRPr lang="fr-FR" dirty="0"/>
          </a:p>
        </p:txBody>
      </p:sp>
      <p:cxnSp>
        <p:nvCxnSpPr>
          <p:cNvPr id="9" name="Connecteur droit 8"/>
          <p:cNvCxnSpPr/>
          <p:nvPr/>
        </p:nvCxnSpPr>
        <p:spPr>
          <a:xfrm>
            <a:off x="5159829" y="2586446"/>
            <a:ext cx="65314" cy="0"/>
          </a:xfrm>
          <a:prstGeom prst="line">
            <a:avLst/>
          </a:prstGeom>
        </p:spPr>
        <p:style>
          <a:lnRef idx="1">
            <a:schemeClr val="accent1"/>
          </a:lnRef>
          <a:fillRef idx="0">
            <a:schemeClr val="accent1"/>
          </a:fillRef>
          <a:effectRef idx="0">
            <a:schemeClr val="accent1"/>
          </a:effectRef>
          <a:fontRef idx="minor">
            <a:schemeClr val="tx1"/>
          </a:fontRef>
        </p:style>
      </p:cxnSp>
      <p:pic>
        <p:nvPicPr>
          <p:cNvPr id="12" name="Imag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pic>
        <p:nvPicPr>
          <p:cNvPr id="14" name="Image 13">
            <a:extLst>
              <a:ext uri="{FF2B5EF4-FFF2-40B4-BE49-F238E27FC236}">
                <a16:creationId xmlns:a16="http://schemas.microsoft.com/office/drawing/2014/main" id="{75968643-2F8B-1709-74C3-5EFEAC44A30C}"/>
              </a:ext>
            </a:extLst>
          </p:cNvPr>
          <p:cNvPicPr>
            <a:picLocks noChangeAspect="1"/>
          </p:cNvPicPr>
          <p:nvPr/>
        </p:nvPicPr>
        <p:blipFill>
          <a:blip r:embed="rId4"/>
          <a:stretch>
            <a:fillRect/>
          </a:stretch>
        </p:blipFill>
        <p:spPr>
          <a:xfrm>
            <a:off x="325052" y="4707222"/>
            <a:ext cx="2311482" cy="1985410"/>
          </a:xfrm>
          <a:prstGeom prst="rect">
            <a:avLst/>
          </a:prstGeom>
        </p:spPr>
      </p:pic>
      <p:pic>
        <p:nvPicPr>
          <p:cNvPr id="15" name="Image 14">
            <a:extLst>
              <a:ext uri="{FF2B5EF4-FFF2-40B4-BE49-F238E27FC236}">
                <a16:creationId xmlns:a16="http://schemas.microsoft.com/office/drawing/2014/main" id="{4D494AB4-9412-27B5-0659-D56D054F8E0C}"/>
              </a:ext>
            </a:extLst>
          </p:cNvPr>
          <p:cNvPicPr>
            <a:picLocks noChangeAspect="1"/>
          </p:cNvPicPr>
          <p:nvPr/>
        </p:nvPicPr>
        <p:blipFill>
          <a:blip r:embed="rId5"/>
          <a:stretch>
            <a:fillRect/>
          </a:stretch>
        </p:blipFill>
        <p:spPr>
          <a:xfrm>
            <a:off x="3522533" y="4707222"/>
            <a:ext cx="2712944" cy="1957891"/>
          </a:xfrm>
          <a:prstGeom prst="rect">
            <a:avLst/>
          </a:prstGeom>
        </p:spPr>
      </p:pic>
      <p:pic>
        <p:nvPicPr>
          <p:cNvPr id="16" name="Image 15">
            <a:extLst>
              <a:ext uri="{FF2B5EF4-FFF2-40B4-BE49-F238E27FC236}">
                <a16:creationId xmlns:a16="http://schemas.microsoft.com/office/drawing/2014/main" id="{EECA8788-47DB-F9C9-A591-54B67E9E2282}"/>
              </a:ext>
            </a:extLst>
          </p:cNvPr>
          <p:cNvPicPr>
            <a:picLocks noChangeAspect="1"/>
          </p:cNvPicPr>
          <p:nvPr/>
        </p:nvPicPr>
        <p:blipFill>
          <a:blip r:embed="rId6"/>
          <a:stretch>
            <a:fillRect/>
          </a:stretch>
        </p:blipFill>
        <p:spPr>
          <a:xfrm>
            <a:off x="6844265" y="4667318"/>
            <a:ext cx="2465726" cy="1957891"/>
          </a:xfrm>
          <a:prstGeom prst="rect">
            <a:avLst/>
          </a:prstGeom>
        </p:spPr>
      </p:pic>
      <p:cxnSp>
        <p:nvCxnSpPr>
          <p:cNvPr id="17" name="Connecteur droit 16">
            <a:extLst>
              <a:ext uri="{FF2B5EF4-FFF2-40B4-BE49-F238E27FC236}">
                <a16:creationId xmlns:a16="http://schemas.microsoft.com/office/drawing/2014/main" id="{30D69C80-69FE-0741-67B7-2258B9995B65}"/>
              </a:ext>
            </a:extLst>
          </p:cNvPr>
          <p:cNvCxnSpPr/>
          <p:nvPr/>
        </p:nvCxnSpPr>
        <p:spPr>
          <a:xfrm>
            <a:off x="0" y="4484511"/>
            <a:ext cx="2683046" cy="232350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2E555228-8E74-7D42-2BE8-9916A0EBA52B}"/>
              </a:ext>
            </a:extLst>
          </p:cNvPr>
          <p:cNvCxnSpPr/>
          <p:nvPr/>
        </p:nvCxnSpPr>
        <p:spPr>
          <a:xfrm>
            <a:off x="3626266" y="4652694"/>
            <a:ext cx="2483888" cy="227243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80BAF3C1-F114-666E-B4B0-0C558406DAD3}"/>
              </a:ext>
            </a:extLst>
          </p:cNvPr>
          <p:cNvCxnSpPr/>
          <p:nvPr/>
        </p:nvCxnSpPr>
        <p:spPr>
          <a:xfrm>
            <a:off x="6717719" y="4707222"/>
            <a:ext cx="2830221" cy="232350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526246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FF9A48-DC7F-88D3-F449-7DA8B6D3BFD7}"/>
              </a:ext>
            </a:extLst>
          </p:cNvPr>
          <p:cNvSpPr>
            <a:spLocks noGrp="1"/>
          </p:cNvSpPr>
          <p:nvPr>
            <p:ph type="title"/>
          </p:nvPr>
        </p:nvSpPr>
        <p:spPr/>
        <p:txBody>
          <a:bodyPr/>
          <a:lstStyle/>
          <a:p>
            <a:r>
              <a:rPr lang="fr-FR" b="1" dirty="0"/>
              <a:t>Aide à la constitution de dossiers d’urbanisme </a:t>
            </a:r>
          </a:p>
        </p:txBody>
      </p:sp>
      <p:sp>
        <p:nvSpPr>
          <p:cNvPr id="3" name="Espace réservé du contenu 2">
            <a:extLst>
              <a:ext uri="{FF2B5EF4-FFF2-40B4-BE49-F238E27FC236}">
                <a16:creationId xmlns:a16="http://schemas.microsoft.com/office/drawing/2014/main" id="{D8C9F0A7-EA06-B0F4-B8F4-2C03B16F415E}"/>
              </a:ext>
            </a:extLst>
          </p:cNvPr>
          <p:cNvSpPr>
            <a:spLocks noGrp="1"/>
          </p:cNvSpPr>
          <p:nvPr>
            <p:ph idx="1"/>
          </p:nvPr>
        </p:nvSpPr>
        <p:spPr/>
        <p:txBody>
          <a:bodyPr>
            <a:normAutofit/>
          </a:bodyPr>
          <a:lstStyle/>
          <a:p>
            <a:r>
              <a:rPr lang="fr-FR" sz="2400" dirty="0"/>
              <a:t>La réglementation devient de plus en plus complexe.</a:t>
            </a:r>
          </a:p>
          <a:p>
            <a:r>
              <a:rPr lang="fr-FR" sz="2400" dirty="0"/>
              <a:t>Les demandes d’urbanisme sont soumises à l’approbation de l’Architecte des Bâtiments de France.</a:t>
            </a:r>
          </a:p>
          <a:p>
            <a:r>
              <a:rPr lang="fr-FR" sz="2400" dirty="0"/>
              <a:t>La commission construction a donc décidé d’élaborer des fiches outils de constitution de dossiers d’urbanisme.</a:t>
            </a:r>
          </a:p>
          <a:p>
            <a:r>
              <a:rPr lang="fr-FR" sz="2400" dirty="0"/>
              <a:t>Nous attendons leur validation par le service de l’urbanisme. Nous n’avons pas eu de retour à ce jour.</a:t>
            </a:r>
          </a:p>
        </p:txBody>
      </p:sp>
    </p:spTree>
    <p:extLst>
      <p:ext uri="{BB962C8B-B14F-4D97-AF65-F5344CB8AC3E}">
        <p14:creationId xmlns:p14="http://schemas.microsoft.com/office/powerpoint/2010/main" val="245339705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11"/>
          <p:cNvSpPr txBox="1">
            <a:spLocks noGrp="1"/>
          </p:cNvSpPr>
          <p:nvPr>
            <p:ph type="title"/>
          </p:nvPr>
        </p:nvSpPr>
        <p:spPr>
          <a:xfrm>
            <a:off x="411115" y="495875"/>
            <a:ext cx="7326024" cy="1003789"/>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600"/>
              <a:buFont typeface="Trebuchet MS"/>
              <a:buNone/>
            </a:pPr>
            <a:r>
              <a:rPr lang="fr-FR" sz="3600" b="1" dirty="0">
                <a:solidFill>
                  <a:schemeClr val="dk1"/>
                </a:solidFill>
              </a:rPr>
              <a:t>Vous pouvez nous contacter :</a:t>
            </a:r>
            <a:endParaRPr dirty="0"/>
          </a:p>
        </p:txBody>
      </p:sp>
      <p:sp>
        <p:nvSpPr>
          <p:cNvPr id="216" name="Google Shape;216;p11"/>
          <p:cNvSpPr txBox="1">
            <a:spLocks noGrp="1"/>
          </p:cNvSpPr>
          <p:nvPr>
            <p:ph type="body" idx="1"/>
          </p:nvPr>
        </p:nvSpPr>
        <p:spPr>
          <a:xfrm>
            <a:off x="1512676" y="1826398"/>
            <a:ext cx="6963688" cy="734023"/>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SzPts val="2560"/>
              <a:buNone/>
            </a:pPr>
            <a:r>
              <a:rPr lang="fr-FR" sz="3200" u="sng" dirty="0">
                <a:solidFill>
                  <a:schemeClr val="hlink"/>
                </a:solidFill>
                <a:hlinkClick r:id="rId3"/>
              </a:rPr>
              <a:t>construction@chataigneraie.info</a:t>
            </a:r>
            <a:endParaRPr sz="3200" dirty="0"/>
          </a:p>
          <a:p>
            <a:pPr marL="342900" lvl="0" indent="-251459" algn="l" rtl="0">
              <a:spcBef>
                <a:spcPts val="1000"/>
              </a:spcBef>
              <a:spcAft>
                <a:spcPts val="0"/>
              </a:spcAft>
              <a:buSzPts val="1440"/>
              <a:buNone/>
            </a:pPr>
            <a:endParaRPr dirty="0"/>
          </a:p>
        </p:txBody>
      </p:sp>
      <p:pic>
        <p:nvPicPr>
          <p:cNvPr id="217" name="Google Shape;217;p11"/>
          <p:cNvPicPr preferRelativeResize="0"/>
          <p:nvPr/>
        </p:nvPicPr>
        <p:blipFill rotWithShape="1">
          <a:blip r:embed="rId4">
            <a:alphaModFix/>
          </a:blip>
          <a:srcRect/>
          <a:stretch/>
        </p:blipFill>
        <p:spPr>
          <a:xfrm>
            <a:off x="4831759" y="4123298"/>
            <a:ext cx="1776860" cy="2097391"/>
          </a:xfrm>
          <a:prstGeom prst="rect">
            <a:avLst/>
          </a:prstGeom>
          <a:noFill/>
          <a:ln>
            <a:noFill/>
          </a:ln>
        </p:spPr>
      </p:pic>
      <p:sp>
        <p:nvSpPr>
          <p:cNvPr id="218" name="Google Shape;218;p11"/>
          <p:cNvSpPr txBox="1"/>
          <p:nvPr/>
        </p:nvSpPr>
        <p:spPr>
          <a:xfrm>
            <a:off x="3126535" y="3061988"/>
            <a:ext cx="5938929" cy="734023"/>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Clr>
                <a:schemeClr val="dk1"/>
              </a:buClr>
              <a:buSzPts val="3600"/>
              <a:buFont typeface="Trebuchet MS"/>
              <a:buNone/>
            </a:pPr>
            <a:r>
              <a:rPr lang="fr-FR" sz="3600" b="1">
                <a:solidFill>
                  <a:schemeClr val="dk1"/>
                </a:solidFill>
                <a:latin typeface="Trebuchet MS"/>
                <a:ea typeface="Trebuchet MS"/>
                <a:cs typeface="Trebuchet MS"/>
                <a:sym typeface="Trebuchet MS"/>
              </a:rPr>
              <a:t>Merci de votre attention</a:t>
            </a:r>
            <a:endParaRPr/>
          </a:p>
        </p:txBody>
      </p:sp>
    </p:spTree>
    <p:extLst>
      <p:ext uri="{BB962C8B-B14F-4D97-AF65-F5344CB8AC3E}">
        <p14:creationId xmlns:p14="http://schemas.microsoft.com/office/powerpoint/2010/main" val="52194801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026"/>
          <p:cNvSpPr>
            <a:spLocks noGrp="1" noChangeArrowheads="1"/>
          </p:cNvSpPr>
          <p:nvPr>
            <p:ph type="title"/>
          </p:nvPr>
        </p:nvSpPr>
        <p:spPr>
          <a:xfrm>
            <a:off x="1797666" y="350906"/>
            <a:ext cx="8596668" cy="809389"/>
          </a:xfrm>
        </p:spPr>
        <p:txBody>
          <a:bodyPr/>
          <a:lstStyle/>
          <a:p>
            <a:pPr algn="ctr" eaLnBrk="1" hangingPunct="1"/>
            <a:r>
              <a:rPr lang="fr-FR" b="1" dirty="0">
                <a:effectLst>
                  <a:outerShdw blurRad="38100" dist="38100" dir="2700000" algn="tl">
                    <a:srgbClr val="000000">
                      <a:alpha val="43137"/>
                    </a:srgbClr>
                  </a:outerShdw>
                </a:effectLst>
              </a:rPr>
              <a:t>Commission Sécurité</a:t>
            </a:r>
          </a:p>
        </p:txBody>
      </p:sp>
      <p:sp>
        <p:nvSpPr>
          <p:cNvPr id="27651" name="Rectangle 1027"/>
          <p:cNvSpPr>
            <a:spLocks noGrp="1" noChangeArrowheads="1"/>
          </p:cNvSpPr>
          <p:nvPr>
            <p:ph idx="1"/>
          </p:nvPr>
        </p:nvSpPr>
        <p:spPr>
          <a:xfrm>
            <a:off x="782265" y="4062825"/>
            <a:ext cx="10464253" cy="1103675"/>
          </a:xfrm>
        </p:spPr>
        <p:txBody>
          <a:bodyPr>
            <a:normAutofit fontScale="92500" lnSpcReduction="10000"/>
          </a:bodyPr>
          <a:lstStyle/>
          <a:p>
            <a:pPr algn="ctr" eaLnBrk="1" hangingPunct="1">
              <a:buFont typeface="Wingdings" pitchFamily="2" charset="2"/>
              <a:buNone/>
            </a:pPr>
            <a:r>
              <a:rPr lang="fr-FR" sz="4200" dirty="0"/>
              <a:t>Madame Marie-Madeleine CALAIS</a:t>
            </a:r>
          </a:p>
          <a:p>
            <a:pPr algn="ctr">
              <a:buNone/>
            </a:pPr>
            <a:r>
              <a:rPr lang="fr-FR" sz="2200" i="1" dirty="0"/>
              <a:t>Coordonnatrice de la Commission Sécurité</a:t>
            </a:r>
            <a:endParaRPr lang="fr-FR" sz="2200" dirty="0"/>
          </a:p>
          <a:p>
            <a:pPr algn="ctr" eaLnBrk="1" hangingPunct="1">
              <a:buFont typeface="Wingdings" pitchFamily="2" charset="2"/>
              <a:buNone/>
            </a:pPr>
            <a:endParaRPr lang="fr-FR" sz="2400" i="1" dirty="0"/>
          </a:p>
          <a:p>
            <a:pPr algn="ctr" eaLnBrk="1" hangingPunct="1">
              <a:buFont typeface="Wingdings" pitchFamily="2" charset="2"/>
              <a:buNone/>
            </a:pPr>
            <a:endParaRPr lang="fr-FR" i="1" dirty="0"/>
          </a:p>
        </p:txBody>
      </p:sp>
      <p:sp>
        <p:nvSpPr>
          <p:cNvPr id="27653" name="ZoneTexte 4"/>
          <p:cNvSpPr txBox="1">
            <a:spLocks noChangeArrowheads="1"/>
          </p:cNvSpPr>
          <p:nvPr/>
        </p:nvSpPr>
        <p:spPr bwMode="auto">
          <a:xfrm>
            <a:off x="1129467" y="5486911"/>
            <a:ext cx="1023981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400">
                <a:solidFill>
                  <a:schemeClr val="tx2"/>
                </a:solidFill>
                <a:latin typeface="Tahoma" charset="0"/>
              </a:defRPr>
            </a:lvl1pPr>
            <a:lvl2pPr marL="742950" indent="-285750" eaLnBrk="0" hangingPunct="0">
              <a:defRPr sz="4400">
                <a:solidFill>
                  <a:schemeClr val="tx2"/>
                </a:solidFill>
                <a:latin typeface="Tahoma" charset="0"/>
              </a:defRPr>
            </a:lvl2pPr>
            <a:lvl3pPr marL="1143000" indent="-228600" eaLnBrk="0" hangingPunct="0">
              <a:defRPr sz="4400">
                <a:solidFill>
                  <a:schemeClr val="tx2"/>
                </a:solidFill>
                <a:latin typeface="Tahoma" charset="0"/>
              </a:defRPr>
            </a:lvl3pPr>
            <a:lvl4pPr marL="1600200" indent="-228600" eaLnBrk="0" hangingPunct="0">
              <a:defRPr sz="4400">
                <a:solidFill>
                  <a:schemeClr val="tx2"/>
                </a:solidFill>
                <a:latin typeface="Tahoma" charset="0"/>
              </a:defRPr>
            </a:lvl4pPr>
            <a:lvl5pPr marL="2057400" indent="-228600" eaLnBrk="0" hangingPunct="0">
              <a:defRPr sz="4400">
                <a:solidFill>
                  <a:schemeClr val="tx2"/>
                </a:solidFill>
                <a:latin typeface="Tahoma" charset="0"/>
              </a:defRPr>
            </a:lvl5pPr>
            <a:lvl6pPr marL="2514600" indent="-228600" eaLnBrk="0" fontAlgn="base" hangingPunct="0">
              <a:spcBef>
                <a:spcPct val="0"/>
              </a:spcBef>
              <a:spcAft>
                <a:spcPct val="0"/>
              </a:spcAft>
              <a:defRPr sz="4400">
                <a:solidFill>
                  <a:schemeClr val="tx2"/>
                </a:solidFill>
                <a:latin typeface="Tahoma" charset="0"/>
              </a:defRPr>
            </a:lvl6pPr>
            <a:lvl7pPr marL="2971800" indent="-228600" eaLnBrk="0" fontAlgn="base" hangingPunct="0">
              <a:spcBef>
                <a:spcPct val="0"/>
              </a:spcBef>
              <a:spcAft>
                <a:spcPct val="0"/>
              </a:spcAft>
              <a:defRPr sz="4400">
                <a:solidFill>
                  <a:schemeClr val="tx2"/>
                </a:solidFill>
                <a:latin typeface="Tahoma" charset="0"/>
              </a:defRPr>
            </a:lvl7pPr>
            <a:lvl8pPr marL="3429000" indent="-228600" eaLnBrk="0" fontAlgn="base" hangingPunct="0">
              <a:spcBef>
                <a:spcPct val="0"/>
              </a:spcBef>
              <a:spcAft>
                <a:spcPct val="0"/>
              </a:spcAft>
              <a:defRPr sz="4400">
                <a:solidFill>
                  <a:schemeClr val="tx2"/>
                </a:solidFill>
                <a:latin typeface="Tahoma" charset="0"/>
              </a:defRPr>
            </a:lvl8pPr>
            <a:lvl9pPr marL="3886200" indent="-228600" eaLnBrk="0" fontAlgn="base" hangingPunct="0">
              <a:spcBef>
                <a:spcPct val="0"/>
              </a:spcBef>
              <a:spcAft>
                <a:spcPct val="0"/>
              </a:spcAft>
              <a:defRPr sz="4400">
                <a:solidFill>
                  <a:schemeClr val="tx2"/>
                </a:solidFill>
                <a:latin typeface="Tahoma" charset="0"/>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1400" b="0" i="1" strike="noStrike" kern="1200" cap="none" spc="0" normalizeH="0" baseline="0" noProof="0" dirty="0">
                <a:ln>
                  <a:noFill/>
                </a:ln>
                <a:solidFill>
                  <a:srgbClr val="2C3C43"/>
                </a:solidFill>
                <a:effectLst/>
                <a:uLnTx/>
                <a:uFillTx/>
                <a:latin typeface="Tahoma" charset="0"/>
                <a:ea typeface="+mn-ea"/>
                <a:cs typeface="+mn-cs"/>
              </a:rPr>
              <a:t>Membres </a:t>
            </a:r>
            <a:r>
              <a:rPr kumimoji="0" lang="fr-FR" sz="1400" b="0" i="1" u="none" strike="noStrike" kern="1200" cap="none" spc="0" normalizeH="0" baseline="0" noProof="0" dirty="0">
                <a:ln>
                  <a:noFill/>
                </a:ln>
                <a:solidFill>
                  <a:srgbClr val="2C3C43"/>
                </a:solidFill>
                <a:effectLst/>
                <a:uLnTx/>
                <a:uFillTx/>
                <a:latin typeface="Tahoma" charset="0"/>
                <a:ea typeface="+mn-ea"/>
                <a:cs typeface="+mn-cs"/>
              </a:rPr>
              <a:t>: Nicole </a:t>
            </a:r>
            <a:r>
              <a:rPr kumimoji="0" lang="fr-FR" sz="1400" b="0" i="1" u="none" strike="noStrike" kern="1200" cap="none" spc="0" normalizeH="0" baseline="0" noProof="0" dirty="0" err="1">
                <a:ln>
                  <a:noFill/>
                </a:ln>
                <a:solidFill>
                  <a:srgbClr val="2C3C43"/>
                </a:solidFill>
                <a:effectLst/>
                <a:uLnTx/>
                <a:uFillTx/>
                <a:latin typeface="Tahoma" charset="0"/>
                <a:ea typeface="+mn-ea"/>
                <a:cs typeface="+mn-cs"/>
              </a:rPr>
              <a:t>Cesselin</a:t>
            </a:r>
            <a:r>
              <a:rPr kumimoji="0" lang="fr-FR" sz="1400" b="0" i="1" u="none" strike="noStrike" kern="1200" cap="none" spc="0" normalizeH="0" baseline="0" noProof="0" dirty="0">
                <a:ln>
                  <a:noFill/>
                </a:ln>
                <a:solidFill>
                  <a:srgbClr val="2C3C43"/>
                </a:solidFill>
                <a:effectLst/>
                <a:uLnTx/>
                <a:uFillTx/>
                <a:latin typeface="Tahoma" charset="0"/>
                <a:ea typeface="+mn-ea"/>
                <a:cs typeface="+mn-cs"/>
              </a:rPr>
              <a:t>, Stéphane </a:t>
            </a:r>
            <a:r>
              <a:rPr kumimoji="0" lang="fr-FR" sz="1400" b="0" i="1" u="none" strike="noStrike" kern="1200" cap="none" spc="0" normalizeH="0" baseline="0" noProof="0" dirty="0" err="1">
                <a:ln>
                  <a:noFill/>
                </a:ln>
                <a:solidFill>
                  <a:srgbClr val="2C3C43"/>
                </a:solidFill>
                <a:effectLst/>
                <a:uLnTx/>
                <a:uFillTx/>
                <a:latin typeface="Tahoma" charset="0"/>
                <a:ea typeface="+mn-ea"/>
                <a:cs typeface="+mn-cs"/>
              </a:rPr>
              <a:t>Dassé</a:t>
            </a:r>
            <a:r>
              <a:rPr kumimoji="0" lang="fr-FR" sz="1400" b="0" i="1" u="none" strike="noStrike" kern="1200" cap="none" spc="0" normalizeH="0" baseline="0" noProof="0" dirty="0">
                <a:ln>
                  <a:noFill/>
                </a:ln>
                <a:solidFill>
                  <a:srgbClr val="2C3C43"/>
                </a:solidFill>
                <a:effectLst/>
                <a:uLnTx/>
                <a:uFillTx/>
                <a:latin typeface="Tahoma" charset="0"/>
                <a:ea typeface="+mn-ea"/>
                <a:cs typeface="+mn-cs"/>
              </a:rPr>
              <a:t>, Jacques </a:t>
            </a:r>
            <a:r>
              <a:rPr kumimoji="0" lang="fr-FR" sz="1400" b="0" i="1" u="none" strike="noStrike" kern="1200" cap="none" spc="0" normalizeH="0" baseline="0" noProof="0" dirty="0" err="1">
                <a:ln>
                  <a:noFill/>
                </a:ln>
                <a:solidFill>
                  <a:srgbClr val="2C3C43"/>
                </a:solidFill>
                <a:effectLst/>
                <a:uLnTx/>
                <a:uFillTx/>
                <a:latin typeface="Tahoma" charset="0"/>
                <a:ea typeface="+mn-ea"/>
                <a:cs typeface="+mn-cs"/>
              </a:rPr>
              <a:t>Franquet</a:t>
            </a:r>
            <a:r>
              <a:rPr kumimoji="0" lang="fr-FR" sz="1400" b="0" i="1" u="none" strike="noStrike" kern="1200" cap="none" spc="0" normalizeH="0" baseline="0" noProof="0" dirty="0">
                <a:ln>
                  <a:noFill/>
                </a:ln>
                <a:solidFill>
                  <a:srgbClr val="2C3C43"/>
                </a:solidFill>
                <a:effectLst/>
                <a:uLnTx/>
                <a:uFillTx/>
                <a:latin typeface="Tahoma" charset="0"/>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lang="fr-FR" sz="1400" i="1" dirty="0">
                <a:solidFill>
                  <a:srgbClr val="2C3C43"/>
                </a:solidFill>
              </a:rPr>
              <a:t>Laurent </a:t>
            </a:r>
            <a:r>
              <a:rPr lang="fr-FR" sz="1400" i="1" dirty="0" err="1">
                <a:solidFill>
                  <a:srgbClr val="2C3C43"/>
                </a:solidFill>
              </a:rPr>
              <a:t>Fleutot</a:t>
            </a:r>
            <a:r>
              <a:rPr lang="fr-FR" sz="1400" i="1" dirty="0">
                <a:solidFill>
                  <a:srgbClr val="2C3C43"/>
                </a:solidFill>
              </a:rPr>
              <a:t>,</a:t>
            </a:r>
            <a:r>
              <a:rPr kumimoji="0" lang="fr-FR" sz="1400" b="0" i="1" u="none" strike="noStrike" kern="1200" cap="none" spc="0" normalizeH="0" baseline="0" noProof="0" dirty="0">
                <a:ln>
                  <a:noFill/>
                </a:ln>
                <a:solidFill>
                  <a:srgbClr val="2C3C43"/>
                </a:solidFill>
                <a:effectLst/>
                <a:uLnTx/>
                <a:uFillTx/>
                <a:latin typeface="Tahoma" charset="0"/>
                <a:ea typeface="+mn-ea"/>
                <a:cs typeface="+mn-cs"/>
              </a:rPr>
              <a:t> </a:t>
            </a:r>
            <a:r>
              <a:rPr lang="fr-FR" sz="1400" i="1" dirty="0">
                <a:solidFill>
                  <a:srgbClr val="2C3C43"/>
                </a:solidFill>
              </a:rPr>
              <a:t>Catherine </a:t>
            </a:r>
            <a:r>
              <a:rPr lang="fr-FR" sz="1400" i="1" dirty="0" err="1">
                <a:solidFill>
                  <a:srgbClr val="2C3C43"/>
                </a:solidFill>
              </a:rPr>
              <a:t>Reguer</a:t>
            </a:r>
            <a:r>
              <a:rPr lang="fr-FR" sz="1400" i="1" dirty="0">
                <a:solidFill>
                  <a:srgbClr val="2C3C43"/>
                </a:solidFill>
              </a:rPr>
              <a:t>, </a:t>
            </a:r>
            <a:r>
              <a:rPr kumimoji="0" lang="fr-FR" sz="1400" b="0" i="1" u="none" strike="noStrike" kern="1200" cap="none" spc="0" normalizeH="0" baseline="0" noProof="0" dirty="0">
                <a:ln>
                  <a:noFill/>
                </a:ln>
                <a:solidFill>
                  <a:srgbClr val="2C3C43"/>
                </a:solidFill>
                <a:effectLst/>
                <a:uLnTx/>
                <a:uFillTx/>
                <a:latin typeface="Tahoma" charset="0"/>
                <a:ea typeface="+mn-ea"/>
                <a:cs typeface="+mn-cs"/>
              </a:rPr>
              <a:t>Agnès </a:t>
            </a:r>
            <a:r>
              <a:rPr kumimoji="0" lang="fr-FR" sz="1400" b="0" i="1" u="none" strike="noStrike" kern="1200" cap="none" spc="0" normalizeH="0" baseline="0" noProof="0" dirty="0" err="1">
                <a:ln>
                  <a:noFill/>
                </a:ln>
                <a:solidFill>
                  <a:srgbClr val="2C3C43"/>
                </a:solidFill>
                <a:effectLst/>
                <a:uLnTx/>
                <a:uFillTx/>
                <a:latin typeface="Tahoma" charset="0"/>
                <a:ea typeface="+mn-ea"/>
                <a:cs typeface="+mn-cs"/>
              </a:rPr>
              <a:t>Ruchaud</a:t>
            </a:r>
            <a:r>
              <a:rPr lang="fr-FR" sz="1400" i="1" dirty="0">
                <a:solidFill>
                  <a:srgbClr val="2C3C43"/>
                </a:solidFill>
              </a:rPr>
              <a:t>, Sophie </a:t>
            </a:r>
            <a:r>
              <a:rPr lang="fr-FR" sz="1400" i="1" dirty="0" err="1">
                <a:solidFill>
                  <a:srgbClr val="2C3C43"/>
                </a:solidFill>
              </a:rPr>
              <a:t>Scarfogliero</a:t>
            </a:r>
            <a:r>
              <a:rPr lang="fr-FR" sz="1400" i="1" dirty="0">
                <a:solidFill>
                  <a:srgbClr val="2C3C43"/>
                </a:solidFill>
              </a:rPr>
              <a:t> </a:t>
            </a:r>
            <a:endParaRPr kumimoji="0" lang="fr-FR" sz="1400" b="0" i="1" u="none" strike="noStrike" kern="1200" cap="none" spc="0" normalizeH="0" baseline="0" noProof="0" dirty="0">
              <a:ln>
                <a:noFill/>
              </a:ln>
              <a:solidFill>
                <a:srgbClr val="2C3C43"/>
              </a:solidFill>
              <a:effectLst/>
              <a:uLnTx/>
              <a:uFillTx/>
              <a:latin typeface="Tahoma" charset="0"/>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600" b="0" i="1" u="none" strike="noStrike" kern="1200" cap="none" spc="0" normalizeH="0" baseline="0" noProof="0" dirty="0">
              <a:ln>
                <a:noFill/>
              </a:ln>
              <a:solidFill>
                <a:srgbClr val="2C3C43"/>
              </a:solidFill>
              <a:effectLst/>
              <a:uLnTx/>
              <a:uFillTx/>
              <a:latin typeface="Tahoma" charset="0"/>
              <a:ea typeface="+mn-ea"/>
              <a:cs typeface="+mn-cs"/>
            </a:endParaRPr>
          </a:p>
        </p:txBody>
      </p:sp>
      <p:pic>
        <p:nvPicPr>
          <p:cNvPr id="3" name="Image 2">
            <a:extLst>
              <a:ext uri="{FF2B5EF4-FFF2-40B4-BE49-F238E27FC236}">
                <a16:creationId xmlns:a16="http://schemas.microsoft.com/office/drawing/2014/main" id="{C73C132D-707D-3442-A624-14526DC9BB33}"/>
              </a:ext>
            </a:extLst>
          </p:cNvPr>
          <p:cNvPicPr>
            <a:picLocks noChangeAspect="1"/>
          </p:cNvPicPr>
          <p:nvPr/>
        </p:nvPicPr>
        <p:blipFill>
          <a:blip r:embed="rId2"/>
          <a:stretch>
            <a:fillRect/>
          </a:stretch>
        </p:blipFill>
        <p:spPr>
          <a:xfrm>
            <a:off x="4597061" y="1160295"/>
            <a:ext cx="2455433" cy="2833193"/>
          </a:xfrm>
          <a:prstGeom prst="rect">
            <a:avLst/>
          </a:prstGeom>
        </p:spPr>
      </p:pic>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327733985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44500" y="469900"/>
            <a:ext cx="8829502" cy="45719"/>
          </a:xfrm>
        </p:spPr>
        <p:txBody>
          <a:bodyPr>
            <a:normAutofit fontScale="90000"/>
          </a:bodyPr>
          <a:lstStyle/>
          <a:p>
            <a:r>
              <a:rPr lang="fr-FR" dirty="0"/>
              <a:t/>
            </a:r>
            <a:br>
              <a:rPr lang="fr-FR" dirty="0"/>
            </a:br>
            <a:r>
              <a:rPr lang="fr-FR" dirty="0"/>
              <a:t/>
            </a:r>
            <a:br>
              <a:rPr lang="fr-FR" dirty="0"/>
            </a:br>
            <a:endParaRPr lang="fr-FR" dirty="0"/>
          </a:p>
        </p:txBody>
      </p:sp>
      <p:sp>
        <p:nvSpPr>
          <p:cNvPr id="5" name="Espace réservé du contenu 2"/>
          <p:cNvSpPr>
            <a:spLocks noGrp="1"/>
          </p:cNvSpPr>
          <p:nvPr>
            <p:ph idx="1"/>
          </p:nvPr>
        </p:nvSpPr>
        <p:spPr>
          <a:xfrm>
            <a:off x="558800" y="515619"/>
            <a:ext cx="8715202" cy="5935981"/>
          </a:xfrm>
        </p:spPr>
        <p:txBody>
          <a:bodyPr>
            <a:normAutofit fontScale="92500" lnSpcReduction="10000"/>
          </a:bodyPr>
          <a:lstStyle/>
          <a:p>
            <a:pPr lvl="2">
              <a:buFont typeface="Wingdings" pitchFamily="2" charset="2"/>
              <a:buChar char="v"/>
            </a:pPr>
            <a:r>
              <a:rPr lang="fr-FR" sz="2600" b="1" i="1" dirty="0">
                <a:solidFill>
                  <a:srgbClr val="92D050"/>
                </a:solidFill>
              </a:rPr>
              <a:t> Les OBJECTIFS  de la commission Sécurité </a:t>
            </a:r>
            <a:endParaRPr lang="fr-FR" sz="2200" dirty="0"/>
          </a:p>
          <a:p>
            <a:pPr lvl="1">
              <a:buFont typeface="Wingdings" pitchFamily="2" charset="2"/>
              <a:buChar char="Ø"/>
            </a:pPr>
            <a:r>
              <a:rPr lang="fr-FR" sz="2200" dirty="0"/>
              <a:t>Améliorer </a:t>
            </a:r>
            <a:r>
              <a:rPr lang="fr-FR" sz="2200" i="1" u="sng" dirty="0">
                <a:solidFill>
                  <a:schemeClr val="tx1"/>
                </a:solidFill>
              </a:rPr>
              <a:t>ensemble</a:t>
            </a:r>
            <a:r>
              <a:rPr lang="fr-FR" sz="2200" dirty="0"/>
              <a:t> la sécurité de notre quartier :</a:t>
            </a:r>
          </a:p>
          <a:p>
            <a:pPr lvl="1">
              <a:buFont typeface="Arial" panose="020B0604020202020204" pitchFamily="34" charset="0"/>
              <a:buChar char="•"/>
            </a:pPr>
            <a:r>
              <a:rPr lang="fr-FR" sz="2200" dirty="0"/>
              <a:t>En relayant les problèmes et incidents auprès de nos élus et des Polices Nationale et Municipale</a:t>
            </a:r>
          </a:p>
          <a:p>
            <a:pPr lvl="1">
              <a:buFont typeface="Wingdings" pitchFamily="2" charset="2"/>
              <a:buChar char="Ø"/>
            </a:pPr>
            <a:r>
              <a:rPr lang="fr-FR" sz="2200" dirty="0"/>
              <a:t>Vous informant rapidement et avec pertinence </a:t>
            </a:r>
          </a:p>
          <a:p>
            <a:pPr lvl="1">
              <a:buFont typeface="Wingdings" pitchFamily="2" charset="2"/>
              <a:buChar char="Ø"/>
            </a:pPr>
            <a:endParaRPr lang="fr-FR" sz="2600" dirty="0"/>
          </a:p>
          <a:p>
            <a:pPr lvl="1">
              <a:buFont typeface="Wingdings" pitchFamily="2" charset="2"/>
              <a:buChar char="v"/>
            </a:pPr>
            <a:r>
              <a:rPr lang="fr-FR" sz="2600" b="1" i="1" dirty="0">
                <a:solidFill>
                  <a:srgbClr val="92D050"/>
                </a:solidFill>
              </a:rPr>
              <a:t> Les INFRACTIONS RECENSEES (vos informations) </a:t>
            </a:r>
          </a:p>
          <a:p>
            <a:pPr marL="457200" lvl="1" indent="0">
              <a:buNone/>
            </a:pPr>
            <a:endParaRPr lang="fr-FR" dirty="0"/>
          </a:p>
          <a:p>
            <a:pPr lvl="1">
              <a:buFont typeface="Wingdings" pitchFamily="2" charset="2"/>
              <a:buChar char="v"/>
            </a:pPr>
            <a:endParaRPr lang="fr-FR" dirty="0"/>
          </a:p>
          <a:p>
            <a:pPr lvl="1">
              <a:buFont typeface="Wingdings" pitchFamily="2" charset="2"/>
              <a:buChar char="v"/>
            </a:pPr>
            <a:endParaRPr lang="fr-FR" dirty="0"/>
          </a:p>
          <a:p>
            <a:pPr marL="457200" lvl="1" indent="0">
              <a:buNone/>
            </a:pPr>
            <a:endParaRPr lang="fr-FR" dirty="0"/>
          </a:p>
          <a:p>
            <a:pPr lvl="1"/>
            <a:endParaRPr lang="fr-FR" dirty="0"/>
          </a:p>
          <a:p>
            <a:pPr lvl="1"/>
            <a:endParaRPr lang="fr-FR" dirty="0"/>
          </a:p>
          <a:p>
            <a:pPr marL="457200" lvl="1" indent="0">
              <a:buNone/>
            </a:pPr>
            <a:endParaRPr lang="fr-FR" dirty="0"/>
          </a:p>
          <a:p>
            <a:pPr marL="457200" lvl="1" indent="0">
              <a:buNone/>
            </a:pPr>
            <a:r>
              <a:rPr lang="fr-FR" sz="2400" b="1" i="1" dirty="0">
                <a:solidFill>
                  <a:srgbClr val="92D050"/>
                </a:solidFill>
              </a:rPr>
              <a:t>    </a:t>
            </a:r>
            <a:endParaRPr lang="fr-FR" sz="2400" dirty="0"/>
          </a:p>
          <a:p>
            <a:pPr lvl="1"/>
            <a:endParaRPr lang="fr-FR" dirty="0"/>
          </a:p>
          <a:p>
            <a:pPr lvl="1"/>
            <a:endParaRPr lang="fr-FR" dirty="0"/>
          </a:p>
          <a:p>
            <a:pPr lvl="1"/>
            <a:endParaRPr lang="fr-FR" dirty="0"/>
          </a:p>
          <a:p>
            <a:pPr lvl="1"/>
            <a:endParaRPr lang="fr-FR" dirty="0"/>
          </a:p>
        </p:txBody>
      </p:sp>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graphicFrame>
        <p:nvGraphicFramePr>
          <p:cNvPr id="8" name="Graphique 7">
            <a:extLst>
              <a:ext uri="{FF2B5EF4-FFF2-40B4-BE49-F238E27FC236}">
                <a16:creationId xmlns:a16="http://schemas.microsoft.com/office/drawing/2014/main" id="{5EFB5075-6C80-D340-98C8-0D7DE1EFE7CD}"/>
              </a:ext>
            </a:extLst>
          </p:cNvPr>
          <p:cNvGraphicFramePr/>
          <p:nvPr>
            <p:extLst/>
          </p:nvPr>
        </p:nvGraphicFramePr>
        <p:xfrm>
          <a:off x="1223319" y="3521677"/>
          <a:ext cx="7501581" cy="320870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5273247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A11F9E-0CE9-BF49-BC27-F706367C62E3}"/>
              </a:ext>
            </a:extLst>
          </p:cNvPr>
          <p:cNvSpPr>
            <a:spLocks noGrp="1"/>
          </p:cNvSpPr>
          <p:nvPr>
            <p:ph type="title"/>
          </p:nvPr>
        </p:nvSpPr>
        <p:spPr>
          <a:xfrm>
            <a:off x="533400" y="387658"/>
            <a:ext cx="8940800" cy="679142"/>
          </a:xfrm>
        </p:spPr>
        <p:txBody>
          <a:bodyPr>
            <a:normAutofit/>
          </a:bodyPr>
          <a:lstStyle/>
          <a:p>
            <a:pPr marL="457200" indent="-457200">
              <a:buFont typeface="Wingdings" pitchFamily="2" charset="2"/>
              <a:buChar char="v"/>
            </a:pPr>
            <a:r>
              <a:rPr lang="fr-FR" sz="3200" b="1" dirty="0"/>
              <a:t>Quels moyens pour notre sécurité :</a:t>
            </a:r>
          </a:p>
        </p:txBody>
      </p:sp>
      <p:sp>
        <p:nvSpPr>
          <p:cNvPr id="3" name="Espace réservé du contenu 2">
            <a:extLst>
              <a:ext uri="{FF2B5EF4-FFF2-40B4-BE49-F238E27FC236}">
                <a16:creationId xmlns:a16="http://schemas.microsoft.com/office/drawing/2014/main" id="{DED60F17-592C-0949-94EE-EBFAC7BC38B8}"/>
              </a:ext>
            </a:extLst>
          </p:cNvPr>
          <p:cNvSpPr>
            <a:spLocks noGrp="1"/>
          </p:cNvSpPr>
          <p:nvPr>
            <p:ph idx="1"/>
          </p:nvPr>
        </p:nvSpPr>
        <p:spPr>
          <a:xfrm>
            <a:off x="1016000" y="1320800"/>
            <a:ext cx="10022434" cy="4584587"/>
          </a:xfrm>
        </p:spPr>
        <p:txBody>
          <a:bodyPr>
            <a:normAutofit fontScale="70000" lnSpcReduction="20000"/>
          </a:bodyPr>
          <a:lstStyle/>
          <a:p>
            <a:pPr>
              <a:buFont typeface="Wingdings" pitchFamily="2" charset="2"/>
              <a:buChar char="Ø"/>
            </a:pPr>
            <a:r>
              <a:rPr lang="fr-FR" sz="2900" b="1" dirty="0"/>
              <a:t>Les réunions GPO mensuelles</a:t>
            </a:r>
          </a:p>
          <a:p>
            <a:pPr>
              <a:buFont typeface="Wingdings" pitchFamily="2" charset="2"/>
              <a:buChar char="v"/>
            </a:pPr>
            <a:endParaRPr lang="fr-FR" sz="2200" dirty="0"/>
          </a:p>
          <a:p>
            <a:pPr>
              <a:buFont typeface="Wingdings" pitchFamily="2" charset="2"/>
              <a:buChar char="Ø"/>
            </a:pPr>
            <a:r>
              <a:rPr lang="fr-FR" sz="2900" b="1" dirty="0">
                <a:solidFill>
                  <a:schemeClr val="tx1"/>
                </a:solidFill>
              </a:rPr>
              <a:t>La Police Municipale  :	1 chef de police et 3 agents</a:t>
            </a:r>
          </a:p>
          <a:p>
            <a:pPr marL="0" indent="0">
              <a:buNone/>
            </a:pPr>
            <a:r>
              <a:rPr lang="fr-FR" sz="2900" b="1" dirty="0">
                <a:solidFill>
                  <a:schemeClr val="tx1"/>
                </a:solidFill>
              </a:rPr>
              <a:t>					            3 recrutements prévus</a:t>
            </a:r>
          </a:p>
          <a:p>
            <a:pPr marL="0" indent="0">
              <a:buNone/>
            </a:pPr>
            <a:r>
              <a:rPr lang="fr-FR" sz="2900" b="1" dirty="0">
                <a:solidFill>
                  <a:schemeClr val="tx1"/>
                </a:solidFill>
              </a:rPr>
              <a:t>					 (</a:t>
            </a:r>
            <a:r>
              <a:rPr lang="fr-FR" sz="2900" b="1" i="1" dirty="0">
                <a:solidFill>
                  <a:schemeClr val="tx1"/>
                </a:solidFill>
              </a:rPr>
              <a:t>Lundi à vendredi – 9 H à 17 Heures</a:t>
            </a:r>
            <a:r>
              <a:rPr lang="fr-FR" sz="2900" b="1" dirty="0">
                <a:solidFill>
                  <a:schemeClr val="tx1"/>
                </a:solidFill>
              </a:rPr>
              <a:t>)</a:t>
            </a:r>
          </a:p>
          <a:p>
            <a:pPr marL="0" indent="0">
              <a:buNone/>
            </a:pPr>
            <a:r>
              <a:rPr lang="fr-FR" sz="2900" b="1" dirty="0">
                <a:solidFill>
                  <a:schemeClr val="tx1"/>
                </a:solidFill>
              </a:rPr>
              <a:t>                                           rondes de nuit</a:t>
            </a:r>
          </a:p>
          <a:p>
            <a:pPr marL="0" indent="0">
              <a:buNone/>
            </a:pPr>
            <a:endParaRPr lang="fr-FR" sz="2900" b="1" dirty="0">
              <a:solidFill>
                <a:schemeClr val="tx1"/>
              </a:solidFill>
            </a:endParaRPr>
          </a:p>
          <a:p>
            <a:pPr>
              <a:buFont typeface="Wingdings" pitchFamily="2" charset="2"/>
              <a:buChar char="Ø"/>
            </a:pPr>
            <a:r>
              <a:rPr lang="fr-FR" sz="2900" b="1" dirty="0">
                <a:solidFill>
                  <a:schemeClr val="tx1"/>
                </a:solidFill>
              </a:rPr>
              <a:t>La vidéo protection (CSUI) : visualise les images des caméras 24 H / 24</a:t>
            </a:r>
          </a:p>
          <a:p>
            <a:pPr marL="0" indent="0">
              <a:buNone/>
            </a:pPr>
            <a:r>
              <a:rPr lang="fr-FR" sz="2900" b="1" dirty="0">
                <a:solidFill>
                  <a:schemeClr val="tx1"/>
                </a:solidFill>
              </a:rPr>
              <a:t>	</a:t>
            </a:r>
            <a:r>
              <a:rPr lang="fr-FR" sz="2900" b="1" dirty="0">
                <a:solidFill>
                  <a:schemeClr val="tx1"/>
                </a:solidFill>
                <a:sym typeface="Wingdings" pitchFamily="2" charset="2"/>
              </a:rPr>
              <a:t></a:t>
            </a:r>
            <a:r>
              <a:rPr lang="fr-FR" sz="2900" b="1" dirty="0">
                <a:solidFill>
                  <a:schemeClr val="tx1"/>
                </a:solidFill>
              </a:rPr>
              <a:t>Réactivité d’intervention</a:t>
            </a:r>
          </a:p>
          <a:p>
            <a:pPr marL="0" indent="0">
              <a:buNone/>
            </a:pPr>
            <a:endParaRPr lang="fr-FR" sz="2900" b="1" dirty="0">
              <a:solidFill>
                <a:schemeClr val="tx1"/>
              </a:solidFill>
            </a:endParaRPr>
          </a:p>
          <a:p>
            <a:pPr marL="0" indent="0">
              <a:buNone/>
            </a:pPr>
            <a:r>
              <a:rPr lang="fr-FR" sz="2900" b="1" dirty="0">
                <a:solidFill>
                  <a:schemeClr val="tx1"/>
                </a:solidFill>
              </a:rPr>
              <a:t>	4 caméras supplémentaires demandées à VGP et 2 autres à l’étude</a:t>
            </a:r>
          </a:p>
          <a:p>
            <a:pPr marL="0" indent="0">
              <a:buNone/>
            </a:pPr>
            <a:r>
              <a:rPr lang="fr-FR" sz="2400" b="1" dirty="0">
                <a:solidFill>
                  <a:schemeClr val="tx1"/>
                </a:solidFill>
              </a:rPr>
              <a:t>	</a:t>
            </a:r>
          </a:p>
          <a:p>
            <a:pPr marL="0" indent="0">
              <a:buNone/>
            </a:pPr>
            <a:endParaRPr lang="fr-FR" sz="2400" b="1" dirty="0">
              <a:solidFill>
                <a:srgbClr val="99CC00"/>
              </a:solidFill>
            </a:endParaRP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pic>
        <p:nvPicPr>
          <p:cNvPr id="6" name="Image 5">
            <a:extLst>
              <a:ext uri="{FF2B5EF4-FFF2-40B4-BE49-F238E27FC236}">
                <a16:creationId xmlns:a16="http://schemas.microsoft.com/office/drawing/2014/main" id="{89C3E4F2-7542-0344-945F-34323C6C2D8A}"/>
              </a:ext>
            </a:extLst>
          </p:cNvPr>
          <p:cNvPicPr>
            <a:picLocks noChangeAspect="1"/>
          </p:cNvPicPr>
          <p:nvPr/>
        </p:nvPicPr>
        <p:blipFill>
          <a:blip r:embed="rId3"/>
          <a:stretch>
            <a:fillRect/>
          </a:stretch>
        </p:blipFill>
        <p:spPr>
          <a:xfrm>
            <a:off x="8084617" y="387658"/>
            <a:ext cx="1536700" cy="1320800"/>
          </a:xfrm>
          <a:prstGeom prst="rect">
            <a:avLst/>
          </a:prstGeom>
        </p:spPr>
      </p:pic>
    </p:spTree>
    <p:extLst>
      <p:ext uri="{BB962C8B-B14F-4D97-AF65-F5344CB8AC3E}">
        <p14:creationId xmlns:p14="http://schemas.microsoft.com/office/powerpoint/2010/main" val="395102596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8BC73D-92AA-5B4F-8E3B-F861FEDAD0E5}"/>
              </a:ext>
            </a:extLst>
          </p:cNvPr>
          <p:cNvSpPr>
            <a:spLocks noGrp="1"/>
          </p:cNvSpPr>
          <p:nvPr>
            <p:ph type="title"/>
          </p:nvPr>
        </p:nvSpPr>
        <p:spPr>
          <a:xfrm>
            <a:off x="553791" y="592428"/>
            <a:ext cx="9620519" cy="702972"/>
          </a:xfrm>
        </p:spPr>
        <p:txBody>
          <a:bodyPr>
            <a:noAutofit/>
          </a:bodyPr>
          <a:lstStyle/>
          <a:p>
            <a:pPr marL="457200" indent="-457200">
              <a:buFont typeface="Wingdings" pitchFamily="2" charset="2"/>
              <a:buChar char="v"/>
            </a:pPr>
            <a:r>
              <a:rPr lang="fr-FR" sz="3200" b="1" dirty="0"/>
              <a:t>Notre communication </a:t>
            </a:r>
            <a:r>
              <a:rPr lang="fr-FR" sz="2800" b="1" dirty="0"/>
              <a:t>:</a:t>
            </a:r>
          </a:p>
        </p:txBody>
      </p:sp>
      <p:sp>
        <p:nvSpPr>
          <p:cNvPr id="3" name="Espace réservé du contenu 2">
            <a:extLst>
              <a:ext uri="{FF2B5EF4-FFF2-40B4-BE49-F238E27FC236}">
                <a16:creationId xmlns:a16="http://schemas.microsoft.com/office/drawing/2014/main" id="{FF211B70-38FC-8A41-8E75-BA17C4E11608}"/>
              </a:ext>
            </a:extLst>
          </p:cNvPr>
          <p:cNvSpPr>
            <a:spLocks noGrp="1"/>
          </p:cNvSpPr>
          <p:nvPr>
            <p:ph idx="1"/>
          </p:nvPr>
        </p:nvSpPr>
        <p:spPr>
          <a:xfrm>
            <a:off x="553791" y="1295400"/>
            <a:ext cx="9911009" cy="5182096"/>
          </a:xfrm>
        </p:spPr>
        <p:txBody>
          <a:bodyPr>
            <a:normAutofit/>
          </a:bodyPr>
          <a:lstStyle/>
          <a:p>
            <a:pPr marL="457200" lvl="1" indent="0">
              <a:buNone/>
            </a:pPr>
            <a:endParaRPr lang="fr-FR" sz="2200" dirty="0"/>
          </a:p>
          <a:p>
            <a:pPr lvl="1">
              <a:buFont typeface="Wingdings" pitchFamily="2" charset="2"/>
              <a:buChar char="Ø"/>
            </a:pPr>
            <a:r>
              <a:rPr lang="fr-FR" sz="2400" dirty="0">
                <a:solidFill>
                  <a:schemeClr val="accent1">
                    <a:lumMod val="75000"/>
                  </a:schemeClr>
                </a:solidFill>
              </a:rPr>
              <a:t>« Flashs Infos » relayés sur Signal  :                    </a:t>
            </a:r>
            <a:endParaRPr lang="fr-FR" sz="2000" dirty="0">
              <a:solidFill>
                <a:schemeClr val="accent1">
                  <a:lumMod val="75000"/>
                </a:schemeClr>
              </a:solidFill>
            </a:endParaRPr>
          </a:p>
          <a:p>
            <a:pPr marL="457200" lvl="1" indent="0">
              <a:buNone/>
            </a:pPr>
            <a:r>
              <a:rPr lang="fr-FR" sz="2000" dirty="0">
                <a:solidFill>
                  <a:schemeClr val="tx2"/>
                </a:solidFill>
              </a:rPr>
              <a:t>       Aide contre les arnaques en ligne : 17 Cyber </a:t>
            </a:r>
          </a:p>
          <a:p>
            <a:pPr marL="457200" lvl="1" indent="0">
              <a:buNone/>
            </a:pPr>
            <a:r>
              <a:rPr lang="fr-FR" sz="2000" dirty="0">
                <a:solidFill>
                  <a:schemeClr val="tx2"/>
                </a:solidFill>
              </a:rPr>
              <a:t>       Dépôts de plainte : horaires du commissariat de La Celle Saint Cloud</a:t>
            </a:r>
          </a:p>
          <a:p>
            <a:pPr marL="457200" lvl="1" indent="0">
              <a:buNone/>
            </a:pPr>
            <a:r>
              <a:rPr lang="fr-FR" sz="2000" dirty="0">
                <a:solidFill>
                  <a:schemeClr val="tx2"/>
                </a:solidFill>
              </a:rPr>
              <a:t>       Prévention cambriolages</a:t>
            </a:r>
          </a:p>
          <a:p>
            <a:pPr marL="457200" lvl="1" indent="0">
              <a:buNone/>
            </a:pPr>
            <a:r>
              <a:rPr lang="fr-FR" sz="2000" dirty="0">
                <a:solidFill>
                  <a:schemeClr val="tx2"/>
                </a:solidFill>
              </a:rPr>
              <a:t>       </a:t>
            </a:r>
            <a:r>
              <a:rPr lang="fr-FR" sz="2000" dirty="0" smtClean="0">
                <a:solidFill>
                  <a:schemeClr val="tx2"/>
                </a:solidFill>
              </a:rPr>
              <a:t>Recensement</a:t>
            </a:r>
            <a:endParaRPr lang="fr-FR" sz="2000" dirty="0">
              <a:solidFill>
                <a:schemeClr val="tx2"/>
              </a:solidFill>
            </a:endParaRPr>
          </a:p>
          <a:p>
            <a:pPr marL="457200" lvl="1" indent="0">
              <a:buNone/>
            </a:pPr>
            <a:endParaRPr lang="fr-FR" sz="2000" dirty="0">
              <a:solidFill>
                <a:schemeClr val="accent2"/>
              </a:solidFill>
            </a:endParaRPr>
          </a:p>
          <a:p>
            <a:pPr lvl="1">
              <a:buFont typeface="Wingdings" pitchFamily="2" charset="2"/>
              <a:buChar char="Ø"/>
            </a:pPr>
            <a:r>
              <a:rPr lang="fr-FR" sz="2400" dirty="0">
                <a:solidFill>
                  <a:schemeClr val="accent1">
                    <a:lumMod val="75000"/>
                  </a:schemeClr>
                </a:solidFill>
              </a:rPr>
              <a:t>Site de la Chataigneraie : </a:t>
            </a:r>
            <a:r>
              <a:rPr lang="fr-FR" sz="2400" i="1" dirty="0" err="1">
                <a:solidFill>
                  <a:schemeClr val="tx1"/>
                </a:solidFill>
                <a:sym typeface="Wingdings" pitchFamily="2" charset="2"/>
              </a:rPr>
              <a:t>chataigneraie.info</a:t>
            </a:r>
            <a:r>
              <a:rPr lang="fr-FR" sz="2400" i="1" dirty="0">
                <a:solidFill>
                  <a:schemeClr val="tx1"/>
                </a:solidFill>
                <a:sym typeface="Wingdings" pitchFamily="2" charset="2"/>
              </a:rPr>
              <a:t>/commissions/</a:t>
            </a:r>
            <a:r>
              <a:rPr lang="fr-FR" sz="2400" i="1" dirty="0" err="1">
                <a:solidFill>
                  <a:schemeClr val="tx1"/>
                </a:solidFill>
                <a:sym typeface="Wingdings" pitchFamily="2" charset="2"/>
              </a:rPr>
              <a:t>securite</a:t>
            </a:r>
            <a:endParaRPr lang="fr-FR" sz="2200" dirty="0">
              <a:solidFill>
                <a:schemeClr val="tx1"/>
              </a:solidFill>
            </a:endParaRPr>
          </a:p>
          <a:p>
            <a:pPr lvl="1">
              <a:buFont typeface="Arial" panose="020B0604020202020204" pitchFamily="34" charset="0"/>
              <a:buChar char="•"/>
            </a:pPr>
            <a:endParaRPr lang="fr-FR" dirty="0">
              <a:solidFill>
                <a:schemeClr val="tx2"/>
              </a:solidFill>
            </a:endParaRPr>
          </a:p>
          <a:p>
            <a:pPr lvl="1">
              <a:buFont typeface="Arial" panose="020B0604020202020204" pitchFamily="34" charset="0"/>
              <a:buChar char="•"/>
            </a:pPr>
            <a:endParaRPr lang="fr-FR" dirty="0">
              <a:solidFill>
                <a:schemeClr val="tx2"/>
              </a:solidFill>
            </a:endParaRPr>
          </a:p>
          <a:p>
            <a:pPr marL="457200" lvl="1" indent="0">
              <a:buNone/>
            </a:pPr>
            <a:endParaRPr lang="fr-FR" dirty="0"/>
          </a:p>
          <a:p>
            <a:pPr lvl="1">
              <a:buFont typeface="Arial" panose="020B0604020202020204" pitchFamily="34" charset="0"/>
              <a:buChar char="•"/>
            </a:pP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314919691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B47D1A-C64F-2C47-9A3C-55D8078868D0}"/>
              </a:ext>
            </a:extLst>
          </p:cNvPr>
          <p:cNvSpPr>
            <a:spLocks noGrp="1"/>
          </p:cNvSpPr>
          <p:nvPr>
            <p:ph type="title"/>
          </p:nvPr>
        </p:nvSpPr>
        <p:spPr/>
        <p:txBody>
          <a:bodyPr/>
          <a:lstStyle/>
          <a:p>
            <a:pPr marL="571500" indent="-571500">
              <a:buFont typeface="Wingdings" pitchFamily="2" charset="2"/>
              <a:buChar char="v"/>
            </a:pPr>
            <a:r>
              <a:rPr lang="fr-FR" sz="3200" dirty="0"/>
              <a:t>Quelques précautions pour prévenir</a:t>
            </a:r>
            <a:br>
              <a:rPr lang="fr-FR" sz="3200" dirty="0"/>
            </a:br>
            <a:r>
              <a:rPr lang="fr-FR" sz="3200" dirty="0"/>
              <a:t>les cambriolages </a:t>
            </a:r>
            <a:r>
              <a:rPr lang="fr-FR" dirty="0"/>
              <a:t>:</a:t>
            </a:r>
          </a:p>
        </p:txBody>
      </p:sp>
      <p:sp>
        <p:nvSpPr>
          <p:cNvPr id="3" name="Espace réservé du contenu 2">
            <a:extLst>
              <a:ext uri="{FF2B5EF4-FFF2-40B4-BE49-F238E27FC236}">
                <a16:creationId xmlns:a16="http://schemas.microsoft.com/office/drawing/2014/main" id="{F7BC9C7F-A371-6D41-911D-2EDB44C45AB5}"/>
              </a:ext>
            </a:extLst>
          </p:cNvPr>
          <p:cNvSpPr>
            <a:spLocks noGrp="1"/>
          </p:cNvSpPr>
          <p:nvPr>
            <p:ph idx="1"/>
          </p:nvPr>
        </p:nvSpPr>
        <p:spPr/>
        <p:txBody>
          <a:bodyPr/>
          <a:lstStyle/>
          <a:p>
            <a:pPr>
              <a:buFont typeface="Wingdings" pitchFamily="2" charset="2"/>
              <a:buChar char="Ø"/>
            </a:pPr>
            <a:r>
              <a:rPr lang="fr-FR" dirty="0"/>
              <a:t>Fermer ses issues même si vous êtes chez vous,</a:t>
            </a:r>
          </a:p>
          <a:p>
            <a:pPr>
              <a:buFont typeface="Wingdings" pitchFamily="2" charset="2"/>
              <a:buChar char="Ø"/>
            </a:pPr>
            <a:r>
              <a:rPr lang="fr-FR" dirty="0"/>
              <a:t>Voisins vigilants,</a:t>
            </a:r>
          </a:p>
          <a:p>
            <a:pPr>
              <a:buFont typeface="Wingdings" pitchFamily="2" charset="2"/>
              <a:buChar char="Ø"/>
            </a:pPr>
            <a:r>
              <a:rPr lang="fr-FR" dirty="0"/>
              <a:t>Tranquillité absences,</a:t>
            </a:r>
          </a:p>
          <a:p>
            <a:pPr>
              <a:buFont typeface="Wingdings" pitchFamily="2" charset="2"/>
              <a:buChar char="Ø"/>
            </a:pPr>
            <a:r>
              <a:rPr lang="fr-FR" dirty="0"/>
              <a:t>Concernant les véhicules : changement de côté</a:t>
            </a:r>
          </a:p>
          <a:p>
            <a:pPr>
              <a:buFont typeface="Wingdings" pitchFamily="2" charset="2"/>
              <a:buChar char="v"/>
            </a:pPr>
            <a:endParaRPr lang="fr-FR" dirty="0"/>
          </a:p>
          <a:p>
            <a:pPr>
              <a:buFont typeface="Wingdings" pitchFamily="2" charset="2"/>
              <a:buChar char="v"/>
            </a:pPr>
            <a:endParaRPr lang="fr-FR" dirty="0"/>
          </a:p>
          <a:p>
            <a:pPr marL="0" indent="0">
              <a:buNone/>
            </a:pPr>
            <a:r>
              <a:rPr lang="fr-FR" dirty="0"/>
              <a:t>  </a:t>
            </a:r>
          </a:p>
          <a:p>
            <a:pPr>
              <a:buFont typeface="Wingdings" pitchFamily="2" charset="2"/>
              <a:buChar char="v"/>
            </a:pPr>
            <a:endParaRPr lang="fr-FR" dirty="0"/>
          </a:p>
          <a:p>
            <a:pPr>
              <a:buFont typeface="Wingdings" pitchFamily="2" charset="2"/>
              <a:buChar char="v"/>
            </a:pPr>
            <a:endParaRPr lang="fr-FR" dirty="0"/>
          </a:p>
          <a:p>
            <a:pPr>
              <a:buFont typeface="Wingdings" pitchFamily="2" charset="2"/>
              <a:buChar char="v"/>
            </a:pPr>
            <a:endParaRPr lang="fr-FR" dirty="0"/>
          </a:p>
        </p:txBody>
      </p:sp>
      <p:pic>
        <p:nvPicPr>
          <p:cNvPr id="5" name="Image 3" descr="Affichette_finale_V2.pdf">
            <a:extLst>
              <a:ext uri="{FF2B5EF4-FFF2-40B4-BE49-F238E27FC236}">
                <a16:creationId xmlns:a16="http://schemas.microsoft.com/office/drawing/2014/main" id="{73700850-40E6-014F-9A51-50BABB276CB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78943" y="2413002"/>
            <a:ext cx="1897372" cy="1354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11712116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3985ED-83B2-4825-9158-CE990E279F7D}"/>
              </a:ext>
            </a:extLst>
          </p:cNvPr>
          <p:cNvSpPr>
            <a:spLocks noGrp="1"/>
          </p:cNvSpPr>
          <p:nvPr>
            <p:ph type="title"/>
          </p:nvPr>
        </p:nvSpPr>
        <p:spPr>
          <a:xfrm>
            <a:off x="253953" y="337634"/>
            <a:ext cx="10934162" cy="751443"/>
          </a:xfrm>
        </p:spPr>
        <p:txBody>
          <a:bodyPr>
            <a:normAutofit fontScale="90000"/>
          </a:bodyPr>
          <a:lstStyle/>
          <a:p>
            <a:pPr marL="571500" indent="-571500">
              <a:buFont typeface="Wingdings" pitchFamily="2" charset="2"/>
              <a:buChar char="v"/>
            </a:pPr>
            <a:r>
              <a:rPr lang="fr-FR" b="1" dirty="0"/>
              <a:t>Portail </a:t>
            </a:r>
            <a:r>
              <a:rPr lang="fr-FR" dirty="0">
                <a:solidFill>
                  <a:schemeClr val="tx1"/>
                </a:solidFill>
                <a:sym typeface="Wingdings" panose="05000000000000000000" pitchFamily="2" charset="2"/>
                <a:hlinkClick r:id="rId2"/>
              </a:rPr>
              <a:t>www.masecurite.interieur.gouv.fr</a:t>
            </a:r>
            <a:r>
              <a:rPr lang="fr-FR" b="1" dirty="0"/>
              <a:t/>
            </a:r>
            <a:br>
              <a:rPr lang="fr-FR" b="1" dirty="0"/>
            </a:br>
            <a:r>
              <a:rPr lang="fr-FR" b="1" dirty="0"/>
              <a:t/>
            </a:r>
            <a:br>
              <a:rPr lang="fr-FR" b="1" dirty="0"/>
            </a:br>
            <a:r>
              <a:rPr lang="fr-FR" b="1" dirty="0"/>
              <a:t/>
            </a:r>
            <a:br>
              <a:rPr lang="fr-FR" b="1" dirty="0"/>
            </a:br>
            <a:endParaRPr lang="fr-FR" b="1" dirty="0"/>
          </a:p>
        </p:txBody>
      </p:sp>
      <p:sp>
        <p:nvSpPr>
          <p:cNvPr id="3" name="Espace réservé du contenu 2">
            <a:extLst>
              <a:ext uri="{FF2B5EF4-FFF2-40B4-BE49-F238E27FC236}">
                <a16:creationId xmlns:a16="http://schemas.microsoft.com/office/drawing/2014/main" id="{4A5070A3-FF92-45B6-B9A4-41F0D7C9EC7B}"/>
              </a:ext>
            </a:extLst>
          </p:cNvPr>
          <p:cNvSpPr>
            <a:spLocks noGrp="1"/>
          </p:cNvSpPr>
          <p:nvPr>
            <p:ph idx="1"/>
          </p:nvPr>
        </p:nvSpPr>
        <p:spPr>
          <a:xfrm>
            <a:off x="347730" y="1089077"/>
            <a:ext cx="10739370" cy="6099123"/>
          </a:xfrm>
        </p:spPr>
        <p:txBody>
          <a:bodyPr>
            <a:noAutofit/>
          </a:bodyPr>
          <a:lstStyle/>
          <a:p>
            <a:pPr lvl="1" indent="-342900">
              <a:buFont typeface="Wingdings" pitchFamily="2" charset="2"/>
              <a:buChar char="Ø"/>
            </a:pPr>
            <a:r>
              <a:rPr lang="fr-FR" sz="2400" b="1" dirty="0">
                <a:solidFill>
                  <a:schemeClr val="accent1">
                    <a:lumMod val="75000"/>
                  </a:schemeClr>
                </a:solidFill>
                <a:sym typeface="Wingdings" panose="05000000000000000000" pitchFamily="2" charset="2"/>
              </a:rPr>
              <a:t>Informations, conseils et même tchat avec un policier</a:t>
            </a:r>
          </a:p>
          <a:p>
            <a:pPr lvl="1" indent="-342900">
              <a:buFont typeface="Wingdings" pitchFamily="2" charset="2"/>
              <a:buChar char="Ø"/>
            </a:pPr>
            <a:r>
              <a:rPr lang="fr-FR" sz="2400" b="1" dirty="0">
                <a:solidFill>
                  <a:schemeClr val="accent1">
                    <a:lumMod val="75000"/>
                  </a:schemeClr>
                </a:solidFill>
                <a:sym typeface="Wingdings" panose="05000000000000000000" pitchFamily="2" charset="2"/>
              </a:rPr>
              <a:t>Dépôt de plainte </a:t>
            </a:r>
            <a:r>
              <a:rPr lang="fr-FR" sz="2400" b="1" u="sng" dirty="0">
                <a:solidFill>
                  <a:schemeClr val="accent1">
                    <a:lumMod val="75000"/>
                  </a:schemeClr>
                </a:solidFill>
                <a:sym typeface="Wingdings" panose="05000000000000000000" pitchFamily="2" charset="2"/>
              </a:rPr>
              <a:t>au commissariat </a:t>
            </a:r>
            <a:r>
              <a:rPr lang="fr-FR" sz="2400" b="1" dirty="0">
                <a:solidFill>
                  <a:schemeClr val="accent1">
                    <a:lumMod val="75000"/>
                  </a:schemeClr>
                </a:solidFill>
                <a:sym typeface="Wingdings" panose="05000000000000000000" pitchFamily="2" charset="2"/>
              </a:rPr>
              <a:t>pour :</a:t>
            </a:r>
          </a:p>
          <a:p>
            <a:pPr marL="400050" lvl="1" indent="0">
              <a:buNone/>
            </a:pPr>
            <a:r>
              <a:rPr lang="fr-FR" sz="2000" dirty="0">
                <a:solidFill>
                  <a:schemeClr val="tx1"/>
                </a:solidFill>
                <a:sym typeface="Wingdings" panose="05000000000000000000" pitchFamily="2" charset="2"/>
              </a:rPr>
              <a:t>	    violence, vol de véhicule ou moto, infraction dont l’auteur est connu</a:t>
            </a:r>
          </a:p>
          <a:p>
            <a:pPr lvl="1" indent="-342900">
              <a:buFont typeface="Wingdings" pitchFamily="2" charset="2"/>
              <a:buChar char="Ø"/>
            </a:pPr>
            <a:r>
              <a:rPr lang="fr-FR" sz="2400" b="1" dirty="0">
                <a:solidFill>
                  <a:schemeClr val="accent1">
                    <a:lumMod val="75000"/>
                  </a:schemeClr>
                </a:solidFill>
                <a:sym typeface="Wingdings" panose="05000000000000000000" pitchFamily="2" charset="2"/>
              </a:rPr>
              <a:t>Dépôt de plainte </a:t>
            </a:r>
            <a:r>
              <a:rPr lang="fr-FR" sz="2400" b="1" u="sng" dirty="0">
                <a:solidFill>
                  <a:schemeClr val="accent1">
                    <a:lumMod val="75000"/>
                  </a:schemeClr>
                </a:solidFill>
                <a:sym typeface="Wingdings" panose="05000000000000000000" pitchFamily="2" charset="2"/>
              </a:rPr>
              <a:t>en ligne </a:t>
            </a:r>
            <a:r>
              <a:rPr lang="fr-FR" sz="2400" b="1" dirty="0">
                <a:solidFill>
                  <a:schemeClr val="accent1">
                    <a:lumMod val="75000"/>
                  </a:schemeClr>
                </a:solidFill>
                <a:sym typeface="Wingdings" panose="05000000000000000000" pitchFamily="2" charset="2"/>
              </a:rPr>
              <a:t>pour :</a:t>
            </a:r>
          </a:p>
          <a:p>
            <a:pPr marL="400050" lvl="1" indent="0">
              <a:buNone/>
            </a:pPr>
            <a:r>
              <a:rPr lang="fr-FR" sz="1900" dirty="0">
                <a:solidFill>
                  <a:schemeClr val="tx1"/>
                </a:solidFill>
                <a:sym typeface="Wingdings" panose="05000000000000000000" pitchFamily="2" charset="2"/>
              </a:rPr>
              <a:t>     faits d’atteinte aux biens dont l’auteur est inconnu                                </a:t>
            </a:r>
            <a:r>
              <a:rPr lang="fr-FR" sz="3200" dirty="0">
                <a:solidFill>
                  <a:schemeClr val="accent5"/>
                </a:solidFill>
                <a:sym typeface="Wingdings" panose="05000000000000000000" pitchFamily="2" charset="2"/>
              </a:rPr>
              <a:t>17</a:t>
            </a:r>
            <a:endParaRPr lang="fr-FR" sz="1900" b="1" dirty="0">
              <a:solidFill>
                <a:schemeClr val="tx1"/>
              </a:solidFill>
              <a:sym typeface="Wingdings" panose="05000000000000000000" pitchFamily="2" charset="2"/>
            </a:endParaRPr>
          </a:p>
          <a:p>
            <a:pPr marL="400050" lvl="1" indent="0">
              <a:buNone/>
            </a:pPr>
            <a:r>
              <a:rPr lang="fr-FR" sz="1900" dirty="0">
                <a:solidFill>
                  <a:schemeClr val="tx1"/>
                </a:solidFill>
                <a:sym typeface="Wingdings" panose="05000000000000000000" pitchFamily="2" charset="2"/>
              </a:rPr>
              <a:t>     arnaques sur internet :  THESEE</a:t>
            </a:r>
          </a:p>
          <a:p>
            <a:pPr marL="400050" lvl="1" indent="0">
              <a:buNone/>
            </a:pPr>
            <a:r>
              <a:rPr lang="fr-FR" sz="1900" dirty="0">
                <a:solidFill>
                  <a:schemeClr val="tx1"/>
                </a:solidFill>
                <a:sym typeface="Wingdings" panose="05000000000000000000" pitchFamily="2" charset="2"/>
              </a:rPr>
              <a:t>     utilisation frauduleuse de votre carte bancaire (sans le vol) : PERCEVAL</a:t>
            </a:r>
          </a:p>
          <a:p>
            <a:pPr marL="400050" lvl="1" indent="0">
              <a:buNone/>
            </a:pPr>
            <a:r>
              <a:rPr lang="fr-FR" sz="2000" dirty="0">
                <a:solidFill>
                  <a:schemeClr val="tx1"/>
                </a:solidFill>
                <a:sym typeface="Wingdings" panose="05000000000000000000" pitchFamily="2" charset="2"/>
              </a:rPr>
              <a:t>    (si nécessaire : vous serez ensuite contacté par la Police)</a:t>
            </a:r>
          </a:p>
          <a:p>
            <a:pPr marL="400050" lvl="1" indent="0">
              <a:buNone/>
            </a:pPr>
            <a:endParaRPr lang="fr-FR" sz="2000" dirty="0">
              <a:solidFill>
                <a:schemeClr val="tx1"/>
              </a:solidFill>
              <a:sym typeface="Wingdings" panose="05000000000000000000" pitchFamily="2" charset="2"/>
            </a:endParaRPr>
          </a:p>
          <a:p>
            <a:pPr marL="400050" lvl="1" indent="0" algn="ctr">
              <a:buNone/>
            </a:pPr>
            <a:r>
              <a:rPr lang="fr-FR" sz="2000" b="1" dirty="0">
                <a:solidFill>
                  <a:schemeClr val="accent1">
                    <a:lumMod val="75000"/>
                  </a:schemeClr>
                </a:solidFill>
                <a:sym typeface="Wingdings" panose="05000000000000000000" pitchFamily="2" charset="2"/>
              </a:rPr>
              <a:t>MERCI et BON WEEK END</a:t>
            </a:r>
          </a:p>
          <a:p>
            <a:pPr marL="400050" lvl="1" indent="0">
              <a:buNone/>
            </a:pPr>
            <a:r>
              <a:rPr lang="fr-FR" sz="2400" b="1" dirty="0">
                <a:solidFill>
                  <a:schemeClr val="accent2"/>
                </a:solidFill>
              </a:rPr>
              <a:t> </a:t>
            </a:r>
          </a:p>
          <a:p>
            <a:pPr marL="400050" lvl="1" indent="0">
              <a:buNone/>
            </a:pPr>
            <a:r>
              <a:rPr lang="fr-FR" sz="2400" b="1" dirty="0">
                <a:solidFill>
                  <a:schemeClr val="accent2"/>
                </a:solidFill>
              </a:rPr>
              <a:t>    </a:t>
            </a:r>
            <a:endParaRPr lang="fr-FR" sz="2400" dirty="0"/>
          </a:p>
          <a:p>
            <a:endParaRPr lang="fr-FR" sz="2400" dirty="0"/>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pic>
        <p:nvPicPr>
          <p:cNvPr id="6" name="Image 5">
            <a:extLst>
              <a:ext uri="{FF2B5EF4-FFF2-40B4-BE49-F238E27FC236}">
                <a16:creationId xmlns:a16="http://schemas.microsoft.com/office/drawing/2014/main" id="{6AAB6889-4968-5340-9059-510B87504B3D}"/>
              </a:ext>
            </a:extLst>
          </p:cNvPr>
          <p:cNvPicPr>
            <a:picLocks noChangeAspect="1"/>
          </p:cNvPicPr>
          <p:nvPr/>
        </p:nvPicPr>
        <p:blipFill>
          <a:blip r:embed="rId4"/>
          <a:stretch>
            <a:fillRect/>
          </a:stretch>
        </p:blipFill>
        <p:spPr>
          <a:xfrm>
            <a:off x="8321759" y="3123106"/>
            <a:ext cx="542841" cy="470994"/>
          </a:xfrm>
          <a:prstGeom prst="rect">
            <a:avLst/>
          </a:prstGeom>
        </p:spPr>
      </p:pic>
    </p:spTree>
    <p:extLst>
      <p:ext uri="{BB962C8B-B14F-4D97-AF65-F5344CB8AC3E}">
        <p14:creationId xmlns:p14="http://schemas.microsoft.com/office/powerpoint/2010/main" val="287600415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117202" y="674199"/>
            <a:ext cx="8229600" cy="990600"/>
          </a:xfrm>
        </p:spPr>
        <p:txBody>
          <a:bodyPr>
            <a:normAutofit fontScale="90000"/>
          </a:bodyPr>
          <a:lstStyle/>
          <a:p>
            <a:pPr algn="ctr" eaLnBrk="1" hangingPunct="1"/>
            <a:r>
              <a:rPr lang="fr-FR" b="1" dirty="0">
                <a:effectLst>
                  <a:outerShdw blurRad="38100" dist="38100" dir="2700000" algn="tl">
                    <a:srgbClr val="000000">
                      <a:alpha val="43137"/>
                    </a:srgbClr>
                  </a:outerShdw>
                </a:effectLst>
              </a:rPr>
              <a:t>Commission Environnement-Nuisances </a:t>
            </a:r>
          </a:p>
        </p:txBody>
      </p:sp>
      <p:sp>
        <p:nvSpPr>
          <p:cNvPr id="25603" name="Rectangle 3"/>
          <p:cNvSpPr>
            <a:spLocks noGrp="1" noChangeArrowheads="1"/>
          </p:cNvSpPr>
          <p:nvPr>
            <p:ph type="body" idx="1"/>
          </p:nvPr>
        </p:nvSpPr>
        <p:spPr>
          <a:xfrm>
            <a:off x="1600662" y="3765191"/>
            <a:ext cx="8101749" cy="1405259"/>
          </a:xfrm>
        </p:spPr>
        <p:txBody>
          <a:bodyPr>
            <a:normAutofit/>
          </a:bodyPr>
          <a:lstStyle/>
          <a:p>
            <a:pPr algn="ctr" eaLnBrk="1" hangingPunct="1">
              <a:buFont typeface="Wingdings" pitchFamily="2" charset="2"/>
              <a:buNone/>
            </a:pPr>
            <a:r>
              <a:rPr lang="fr-FR" sz="2400" dirty="0"/>
              <a:t>Madame Catherine REGUER</a:t>
            </a:r>
          </a:p>
          <a:p>
            <a:pPr algn="ctr" eaLnBrk="1" hangingPunct="1">
              <a:buFont typeface="Wingdings" pitchFamily="2" charset="2"/>
              <a:buNone/>
            </a:pPr>
            <a:r>
              <a:rPr lang="fr-FR" sz="2000" i="1" dirty="0"/>
              <a:t>Coordinatrice de la Commission </a:t>
            </a:r>
          </a:p>
          <a:p>
            <a:pPr algn="ctr" eaLnBrk="1" hangingPunct="1">
              <a:buFont typeface="Wingdings" pitchFamily="2" charset="2"/>
              <a:buNone/>
            </a:pPr>
            <a:r>
              <a:rPr lang="fr-FR" sz="2000" i="1" dirty="0"/>
              <a:t>Environnement-Nuisances</a:t>
            </a:r>
          </a:p>
        </p:txBody>
      </p:sp>
      <p:sp>
        <p:nvSpPr>
          <p:cNvPr id="25605" name="ZoneTexte 4"/>
          <p:cNvSpPr txBox="1">
            <a:spLocks noChangeArrowheads="1"/>
          </p:cNvSpPr>
          <p:nvPr/>
        </p:nvSpPr>
        <p:spPr bwMode="auto">
          <a:xfrm>
            <a:off x="1857287" y="5647174"/>
            <a:ext cx="7233447"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400">
                <a:solidFill>
                  <a:schemeClr val="tx2"/>
                </a:solidFill>
                <a:latin typeface="Tahoma" charset="0"/>
              </a:defRPr>
            </a:lvl1pPr>
            <a:lvl2pPr marL="742950" indent="-285750" eaLnBrk="0" hangingPunct="0">
              <a:defRPr sz="4400">
                <a:solidFill>
                  <a:schemeClr val="tx2"/>
                </a:solidFill>
                <a:latin typeface="Tahoma" charset="0"/>
              </a:defRPr>
            </a:lvl2pPr>
            <a:lvl3pPr marL="1143000" indent="-228600" eaLnBrk="0" hangingPunct="0">
              <a:defRPr sz="4400">
                <a:solidFill>
                  <a:schemeClr val="tx2"/>
                </a:solidFill>
                <a:latin typeface="Tahoma" charset="0"/>
              </a:defRPr>
            </a:lvl3pPr>
            <a:lvl4pPr marL="1600200" indent="-228600" eaLnBrk="0" hangingPunct="0">
              <a:defRPr sz="4400">
                <a:solidFill>
                  <a:schemeClr val="tx2"/>
                </a:solidFill>
                <a:latin typeface="Tahoma" charset="0"/>
              </a:defRPr>
            </a:lvl4pPr>
            <a:lvl5pPr marL="2057400" indent="-228600" eaLnBrk="0" hangingPunct="0">
              <a:defRPr sz="4400">
                <a:solidFill>
                  <a:schemeClr val="tx2"/>
                </a:solidFill>
                <a:latin typeface="Tahoma" charset="0"/>
              </a:defRPr>
            </a:lvl5pPr>
            <a:lvl6pPr marL="2514600" indent="-228600" eaLnBrk="0" fontAlgn="base" hangingPunct="0">
              <a:spcBef>
                <a:spcPct val="0"/>
              </a:spcBef>
              <a:spcAft>
                <a:spcPct val="0"/>
              </a:spcAft>
              <a:defRPr sz="4400">
                <a:solidFill>
                  <a:schemeClr val="tx2"/>
                </a:solidFill>
                <a:latin typeface="Tahoma" charset="0"/>
              </a:defRPr>
            </a:lvl6pPr>
            <a:lvl7pPr marL="2971800" indent="-228600" eaLnBrk="0" fontAlgn="base" hangingPunct="0">
              <a:spcBef>
                <a:spcPct val="0"/>
              </a:spcBef>
              <a:spcAft>
                <a:spcPct val="0"/>
              </a:spcAft>
              <a:defRPr sz="4400">
                <a:solidFill>
                  <a:schemeClr val="tx2"/>
                </a:solidFill>
                <a:latin typeface="Tahoma" charset="0"/>
              </a:defRPr>
            </a:lvl7pPr>
            <a:lvl8pPr marL="3429000" indent="-228600" eaLnBrk="0" fontAlgn="base" hangingPunct="0">
              <a:spcBef>
                <a:spcPct val="0"/>
              </a:spcBef>
              <a:spcAft>
                <a:spcPct val="0"/>
              </a:spcAft>
              <a:defRPr sz="4400">
                <a:solidFill>
                  <a:schemeClr val="tx2"/>
                </a:solidFill>
                <a:latin typeface="Tahoma" charset="0"/>
              </a:defRPr>
            </a:lvl8pPr>
            <a:lvl9pPr marL="3886200" indent="-228600" eaLnBrk="0" fontAlgn="base" hangingPunct="0">
              <a:spcBef>
                <a:spcPct val="0"/>
              </a:spcBef>
              <a:spcAft>
                <a:spcPct val="0"/>
              </a:spcAft>
              <a:defRPr sz="4400">
                <a:solidFill>
                  <a:schemeClr val="tx2"/>
                </a:solidFill>
                <a:latin typeface="Tahoma"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0" cap="none" spc="0" normalizeH="0" baseline="0" noProof="0" dirty="0">
                <a:ln>
                  <a:noFill/>
                </a:ln>
                <a:solidFill>
                  <a:prstClr val="black"/>
                </a:solidFill>
                <a:effectLst/>
                <a:uLnTx/>
                <a:uFillTx/>
              </a:rPr>
              <a:t>Membres : Patrice Bellocq, Marie-Madeleine Calais, Nicole </a:t>
            </a:r>
            <a:r>
              <a:rPr kumimoji="0" lang="fr-FR" sz="1400" b="0" i="1" u="none" strike="noStrike" kern="0" cap="none" spc="0" normalizeH="0" baseline="0" noProof="0" dirty="0" err="1">
                <a:ln>
                  <a:noFill/>
                </a:ln>
                <a:solidFill>
                  <a:prstClr val="black"/>
                </a:solidFill>
                <a:effectLst/>
                <a:uLnTx/>
                <a:uFillTx/>
              </a:rPr>
              <a:t>Cesselin</a:t>
            </a:r>
            <a:r>
              <a:rPr kumimoji="0" lang="fr-FR" sz="1400" b="0" i="1" u="none" strike="noStrike" kern="0" cap="none" spc="0" normalizeH="0" baseline="0" noProof="0" dirty="0">
                <a:ln>
                  <a:noFill/>
                </a:ln>
                <a:solidFill>
                  <a:prstClr val="black"/>
                </a:solidFill>
                <a:effectLst/>
                <a:uLnTx/>
                <a:uFillTx/>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0" cap="none" spc="0" normalizeH="0" baseline="0" noProof="0" dirty="0">
                <a:ln>
                  <a:noFill/>
                </a:ln>
                <a:solidFill>
                  <a:prstClr val="black"/>
                </a:solidFill>
                <a:effectLst/>
                <a:uLnTx/>
                <a:uFillTx/>
              </a:rPr>
              <a:t>Sylvie </a:t>
            </a:r>
            <a:r>
              <a:rPr kumimoji="0" lang="fr-FR" sz="1400" b="0" i="1" u="none" strike="noStrike" kern="0" cap="none" spc="0" normalizeH="0" baseline="0" noProof="0" dirty="0" err="1">
                <a:ln>
                  <a:noFill/>
                </a:ln>
                <a:solidFill>
                  <a:prstClr val="black"/>
                </a:solidFill>
                <a:effectLst/>
                <a:uLnTx/>
                <a:uFillTx/>
              </a:rPr>
              <a:t>Chapron</a:t>
            </a:r>
            <a:r>
              <a:rPr lang="fr-FR" sz="1400" i="1" kern="0" dirty="0">
                <a:solidFill>
                  <a:prstClr val="black"/>
                </a:solidFill>
              </a:rPr>
              <a:t>-</a:t>
            </a:r>
            <a:r>
              <a:rPr lang="fr-FR" sz="1400" i="1" kern="0" dirty="0" err="1">
                <a:solidFill>
                  <a:prstClr val="black"/>
                </a:solidFill>
              </a:rPr>
              <a:t>Lapasset</a:t>
            </a:r>
            <a:r>
              <a:rPr lang="fr-FR" sz="1400" i="1" kern="0" dirty="0">
                <a:solidFill>
                  <a:prstClr val="black"/>
                </a:solidFill>
              </a:rPr>
              <a:t> , Laurent </a:t>
            </a:r>
            <a:r>
              <a:rPr lang="fr-FR" sz="1400" i="1" kern="0" dirty="0" err="1">
                <a:solidFill>
                  <a:prstClr val="black"/>
                </a:solidFill>
              </a:rPr>
              <a:t>Dalissier</a:t>
            </a:r>
            <a:r>
              <a:rPr lang="fr-FR" sz="1400" i="1" kern="0" dirty="0">
                <a:solidFill>
                  <a:prstClr val="black"/>
                </a:solidFill>
              </a:rPr>
              <a:t> , Laurent </a:t>
            </a:r>
            <a:r>
              <a:rPr lang="fr-FR" sz="1400" i="1" kern="0" dirty="0" err="1">
                <a:solidFill>
                  <a:prstClr val="black"/>
                </a:solidFill>
              </a:rPr>
              <a:t>Fleutot</a:t>
            </a:r>
            <a:r>
              <a:rPr lang="fr-FR" sz="1400" i="1" kern="0" dirty="0">
                <a:solidFill>
                  <a:prstClr val="black"/>
                </a:solidFill>
              </a:rPr>
              <a:t> , </a:t>
            </a:r>
            <a:r>
              <a:rPr kumimoji="0" lang="fr-FR" sz="1400" b="0" i="1" u="none" strike="noStrike" kern="0" cap="none" spc="0" normalizeH="0" baseline="0" noProof="0" dirty="0">
                <a:ln>
                  <a:noFill/>
                </a:ln>
                <a:solidFill>
                  <a:prstClr val="black"/>
                </a:solidFill>
                <a:effectLst/>
                <a:uLnTx/>
                <a:uFillTx/>
              </a:rPr>
              <a:t>Hélène </a:t>
            </a:r>
            <a:r>
              <a:rPr kumimoji="0" lang="fr-FR" sz="1400" b="0" i="1" u="none" strike="noStrike" kern="0" cap="none" spc="0" normalizeH="0" baseline="0" noProof="0" dirty="0" err="1">
                <a:ln>
                  <a:noFill/>
                </a:ln>
                <a:solidFill>
                  <a:prstClr val="black"/>
                </a:solidFill>
                <a:effectLst/>
                <a:uLnTx/>
                <a:uFillTx/>
              </a:rPr>
              <a:t>Reiss</a:t>
            </a:r>
            <a:r>
              <a:rPr kumimoji="0" lang="fr-FR" sz="1400" b="0" i="1" u="none" strike="noStrike" kern="0" cap="none" spc="0" normalizeH="0" baseline="0" noProof="0" dirty="0">
                <a:ln>
                  <a:noFill/>
                </a:ln>
                <a:solidFill>
                  <a:prstClr val="black"/>
                </a:solidFill>
                <a:effectLst/>
                <a:uLnTx/>
                <a:uFillTx/>
              </a:rPr>
              <a:t> ,  </a:t>
            </a:r>
            <a:endParaRPr kumimoji="0" lang="fr-FR" sz="1400" b="0" i="1" u="none" strike="noStrike" kern="0" cap="none" spc="0" normalizeH="0" baseline="0" noProof="0" dirty="0" smtClean="0">
              <a:ln>
                <a:noFill/>
              </a:ln>
              <a:solidFill>
                <a:prstClr val="black"/>
              </a:solidFill>
              <a:effectLst/>
              <a:uLnTx/>
              <a:uFillTx/>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1" u="none" strike="noStrike" kern="0" cap="none" spc="0" normalizeH="0" baseline="0" noProof="0" dirty="0" smtClean="0">
                <a:ln>
                  <a:noFill/>
                </a:ln>
                <a:solidFill>
                  <a:prstClr val="black"/>
                </a:solidFill>
                <a:effectLst/>
                <a:uLnTx/>
                <a:uFillTx/>
              </a:rPr>
              <a:t>Sophie </a:t>
            </a:r>
            <a:r>
              <a:rPr kumimoji="0" lang="fr-FR" sz="1400" b="0" i="1" u="none" strike="noStrike" kern="0" cap="none" spc="0" normalizeH="0" baseline="0" noProof="0" dirty="0" err="1">
                <a:ln>
                  <a:noFill/>
                </a:ln>
                <a:solidFill>
                  <a:prstClr val="black"/>
                </a:solidFill>
                <a:effectLst/>
                <a:uLnTx/>
                <a:uFillTx/>
              </a:rPr>
              <a:t>Scarfogliero</a:t>
            </a:r>
            <a:r>
              <a:rPr kumimoji="0" lang="fr-FR" sz="1400" b="0" i="1" u="none" strike="noStrike" kern="0" cap="none" spc="0" normalizeH="0" baseline="0" noProof="0" dirty="0">
                <a:ln>
                  <a:noFill/>
                </a:ln>
                <a:solidFill>
                  <a:prstClr val="black"/>
                </a:solidFill>
                <a:effectLst/>
                <a:uLnTx/>
                <a:uFillTx/>
              </a:rPr>
              <a:t> </a:t>
            </a:r>
            <a:endParaRPr lang="fr-FR" sz="1400" i="1" kern="0" dirty="0">
              <a:solidFill>
                <a:prstClr val="black"/>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1" u="none" strike="noStrike" kern="0" cap="none" spc="0" normalizeH="0" baseline="0" noProof="0" dirty="0">
              <a:ln>
                <a:noFill/>
              </a:ln>
              <a:solidFill>
                <a:prstClr val="black"/>
              </a:solidFill>
              <a:effectLst/>
              <a:uLnTx/>
              <a:uFillTx/>
              <a:latin typeface="Tahoma" charset="0"/>
              <a:ea typeface="+mn-ea"/>
              <a:cs typeface="+mn-cs"/>
            </a:endParaRPr>
          </a:p>
        </p:txBody>
      </p:sp>
      <p:pic>
        <p:nvPicPr>
          <p:cNvPr id="8" name="Image 7">
            <a:extLst>
              <a:ext uri="{FF2B5EF4-FFF2-40B4-BE49-F238E27FC236}">
                <a16:creationId xmlns:a16="http://schemas.microsoft.com/office/drawing/2014/main" id="{F71C05B0-6C54-4656-AD3C-F325BB2EBB2E}"/>
              </a:ext>
            </a:extLst>
          </p:cNvPr>
          <p:cNvPicPr>
            <a:picLocks noChangeAspect="1"/>
          </p:cNvPicPr>
          <p:nvPr/>
        </p:nvPicPr>
        <p:blipFill>
          <a:blip r:embed="rId3"/>
          <a:stretch>
            <a:fillRect/>
          </a:stretch>
        </p:blipFill>
        <p:spPr>
          <a:xfrm>
            <a:off x="4383393" y="1393207"/>
            <a:ext cx="2118376" cy="2153575"/>
          </a:xfrm>
          <a:prstGeom prst="rect">
            <a:avLst/>
          </a:prstGeom>
        </p:spPr>
      </p:pic>
      <p:pic>
        <p:nvPicPr>
          <p:cNvPr id="2" name="Image 1">
            <a:extLst>
              <a:ext uri="{FF2B5EF4-FFF2-40B4-BE49-F238E27FC236}">
                <a16:creationId xmlns:a16="http://schemas.microsoft.com/office/drawing/2014/main" id="{D5151ED2-3556-4701-7C90-5AF50E4F02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878" y="5264059"/>
            <a:ext cx="1088313" cy="1317276"/>
          </a:xfrm>
          <a:prstGeom prst="rect">
            <a:avLst/>
          </a:prstGeom>
        </p:spPr>
      </p:pic>
    </p:spTree>
    <p:extLst>
      <p:ext uri="{BB962C8B-B14F-4D97-AF65-F5344CB8AC3E}">
        <p14:creationId xmlns:p14="http://schemas.microsoft.com/office/powerpoint/2010/main" val="119966432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a:xfrm>
            <a:off x="1265584" y="386514"/>
            <a:ext cx="7819054" cy="763986"/>
          </a:xfrm>
          <a:noFill/>
          <a:ln>
            <a:noFill/>
          </a:ln>
        </p:spPr>
        <p:style>
          <a:lnRef idx="2">
            <a:schemeClr val="accent1"/>
          </a:lnRef>
          <a:fillRef idx="1">
            <a:schemeClr val="lt1"/>
          </a:fillRef>
          <a:effectRef idx="0">
            <a:schemeClr val="accent1"/>
          </a:effectRef>
          <a:fontRef idx="minor">
            <a:schemeClr val="dk1"/>
          </a:fontRef>
        </p:style>
        <p:txBody>
          <a:bodyPr>
            <a:normAutofit/>
          </a:bodyPr>
          <a:lstStyle/>
          <a:p>
            <a:pPr algn="ctr"/>
            <a:r>
              <a:rPr lang="fr-FR" sz="3200" b="1" dirty="0">
                <a:ln w="0"/>
                <a:solidFill>
                  <a:schemeClr val="accent1"/>
                </a:solidFill>
                <a:effectLst>
                  <a:outerShdw blurRad="38100" dist="25400" dir="5400000" algn="ctr" rotWithShape="0">
                    <a:srgbClr val="6E747A">
                      <a:alpha val="43000"/>
                    </a:srgbClr>
                  </a:outerShdw>
                </a:effectLst>
              </a:rPr>
              <a:t>Nos trois objectifs prioritaires    </a:t>
            </a:r>
          </a:p>
        </p:txBody>
      </p:sp>
      <p:sp>
        <p:nvSpPr>
          <p:cNvPr id="26627" name="Rectangle 3"/>
          <p:cNvSpPr>
            <a:spLocks noGrp="1" noChangeArrowheads="1"/>
          </p:cNvSpPr>
          <p:nvPr>
            <p:ph type="body" idx="4294967295"/>
          </p:nvPr>
        </p:nvSpPr>
        <p:spPr>
          <a:xfrm>
            <a:off x="590374" y="1222310"/>
            <a:ext cx="9169475" cy="4611332"/>
          </a:xfrm>
        </p:spPr>
        <p:txBody>
          <a:bodyPr>
            <a:normAutofit/>
          </a:bodyPr>
          <a:lstStyle/>
          <a:p>
            <a:pPr marL="0" indent="0">
              <a:buNone/>
            </a:pPr>
            <a:r>
              <a:rPr lang="fr-FR" sz="2400" b="1" dirty="0">
                <a:solidFill>
                  <a:schemeClr val="tx1"/>
                </a:solidFill>
                <a:effectLst/>
                <a:ea typeface="Times New Roman" panose="02020603050405020304" pitchFamily="18" charset="0"/>
              </a:rPr>
              <a:t>La commission Environnement est le garant d’une qualité de vie dans notre quartier.</a:t>
            </a:r>
          </a:p>
          <a:p>
            <a:pPr marL="0" indent="0">
              <a:buNone/>
            </a:pPr>
            <a:endParaRPr lang="fr-FR" sz="2400" b="1" dirty="0">
              <a:solidFill>
                <a:schemeClr val="tx1"/>
              </a:solidFill>
              <a:effectLst/>
              <a:ea typeface="Times New Roman" panose="02020603050405020304" pitchFamily="18" charset="0"/>
            </a:endParaRPr>
          </a:p>
          <a:p>
            <a:pPr marL="0" indent="0">
              <a:buNone/>
            </a:pPr>
            <a:r>
              <a:rPr lang="fr-FR" sz="2400" b="1" dirty="0">
                <a:solidFill>
                  <a:schemeClr val="tx1"/>
                </a:solidFill>
                <a:effectLst/>
                <a:ea typeface="Times New Roman" panose="02020603050405020304" pitchFamily="18" charset="0"/>
              </a:rPr>
              <a:t>               Pour cela, trois objectifs prioritaires : </a:t>
            </a:r>
          </a:p>
          <a:p>
            <a:pPr lvl="2" indent="-333375">
              <a:spcBef>
                <a:spcPts val="1800"/>
              </a:spcBef>
              <a:buFont typeface="Wingdings" panose="05000000000000000000" pitchFamily="2" charset="2"/>
              <a:buChar char="Ø"/>
            </a:pPr>
            <a:r>
              <a:rPr lang="fr-FR" sz="2000" dirty="0">
                <a:solidFill>
                  <a:schemeClr val="tx1"/>
                </a:solidFill>
                <a:effectLst/>
                <a:ea typeface="Times New Roman" panose="02020603050405020304" pitchFamily="18" charset="0"/>
              </a:rPr>
              <a:t>Développer les échanges entre voisins </a:t>
            </a:r>
            <a:r>
              <a:rPr lang="fr-FR" sz="2000" b="1" u="sng" dirty="0">
                <a:solidFill>
                  <a:schemeClr val="tx1"/>
                </a:solidFill>
                <a:effectLst/>
                <a:ea typeface="Times New Roman" panose="02020603050405020304" pitchFamily="18" charset="0"/>
              </a:rPr>
              <a:t>ensemble</a:t>
            </a:r>
            <a:r>
              <a:rPr lang="fr-FR" sz="2000" dirty="0">
                <a:solidFill>
                  <a:schemeClr val="tx1"/>
                </a:solidFill>
                <a:effectLst/>
                <a:ea typeface="Times New Roman" panose="02020603050405020304" pitchFamily="18" charset="0"/>
              </a:rPr>
              <a:t> </a:t>
            </a:r>
          </a:p>
          <a:p>
            <a:pPr lvl="2" indent="-333375">
              <a:spcBef>
                <a:spcPts val="1800"/>
              </a:spcBef>
              <a:buFont typeface="Wingdings" panose="05000000000000000000" pitchFamily="2" charset="2"/>
              <a:buChar char="Ø"/>
            </a:pPr>
            <a:r>
              <a:rPr lang="fr-FR" sz="2000" dirty="0">
                <a:solidFill>
                  <a:schemeClr val="tx1"/>
                </a:solidFill>
                <a:effectLst/>
                <a:ea typeface="Times New Roman" panose="02020603050405020304" pitchFamily="18" charset="0"/>
              </a:rPr>
              <a:t>Faire respecter les règles de vie pour le bien-être de </a:t>
            </a:r>
            <a:r>
              <a:rPr lang="fr-FR" sz="2000" b="1" u="sng" dirty="0">
                <a:solidFill>
                  <a:schemeClr val="tx1"/>
                </a:solidFill>
                <a:effectLst/>
                <a:ea typeface="Times New Roman" panose="02020603050405020304" pitchFamily="18" charset="0"/>
              </a:rPr>
              <a:t>tous</a:t>
            </a:r>
            <a:r>
              <a:rPr lang="fr-FR" sz="2400" dirty="0">
                <a:solidFill>
                  <a:schemeClr val="tx1"/>
                </a:solidFill>
                <a:effectLst/>
                <a:ea typeface="Times New Roman" panose="02020603050405020304" pitchFamily="18" charset="0"/>
              </a:rPr>
              <a:t>  </a:t>
            </a:r>
          </a:p>
          <a:p>
            <a:pPr lvl="2" indent="-333375">
              <a:spcBef>
                <a:spcPts val="1800"/>
              </a:spcBef>
              <a:buFont typeface="Wingdings" panose="05000000000000000000" pitchFamily="2" charset="2"/>
              <a:buChar char="Ø"/>
            </a:pPr>
            <a:r>
              <a:rPr lang="fr-FR" sz="2000" dirty="0">
                <a:solidFill>
                  <a:schemeClr val="tx1"/>
                </a:solidFill>
                <a:effectLst/>
                <a:ea typeface="Times New Roman" panose="02020603050405020304" pitchFamily="18" charset="0"/>
              </a:rPr>
              <a:t>Vous informer sur l’actualité du quartier</a:t>
            </a:r>
            <a:r>
              <a:rPr lang="fr-FR" sz="2000" dirty="0"/>
              <a:t>            </a:t>
            </a:r>
          </a:p>
          <a:p>
            <a:pPr marL="457200" lvl="1" indent="0">
              <a:buNone/>
            </a:pPr>
            <a:r>
              <a:rPr lang="fr-FR" sz="2200" dirty="0"/>
              <a:t>			</a:t>
            </a:r>
            <a:endParaRPr lang="fr-FR" sz="2200" b="1" dirty="0"/>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878" y="5264059"/>
            <a:ext cx="1088313" cy="1317276"/>
          </a:xfrm>
          <a:prstGeom prst="rect">
            <a:avLst/>
          </a:prstGeom>
        </p:spPr>
      </p:pic>
    </p:spTree>
    <p:extLst>
      <p:ext uri="{BB962C8B-B14F-4D97-AF65-F5344CB8AC3E}">
        <p14:creationId xmlns:p14="http://schemas.microsoft.com/office/powerpoint/2010/main" val="407231433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E3EFA40-CF8E-7420-0DA7-EC65518E3630}"/>
              </a:ext>
            </a:extLst>
          </p:cNvPr>
          <p:cNvSpPr txBox="1">
            <a:spLocks noChangeArrowheads="1"/>
          </p:cNvSpPr>
          <p:nvPr/>
        </p:nvSpPr>
        <p:spPr>
          <a:xfrm>
            <a:off x="402878" y="345234"/>
            <a:ext cx="10140714" cy="689746"/>
          </a:xfrm>
          <a:prstGeom prst="rect">
            <a:avLst/>
          </a:prstGeom>
          <a:noFill/>
          <a:ln w="19050" cap="rnd" cmpd="sng" algn="ctr">
            <a:noFill/>
            <a:prstDash val="solid"/>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t">
            <a:normAutofit fontScale="97500"/>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r>
              <a:rPr lang="fr-FR" sz="4000" b="1" dirty="0"/>
              <a:t>     </a:t>
            </a:r>
            <a:r>
              <a:rPr lang="fr-FR" sz="4000" b="1" dirty="0">
                <a:solidFill>
                  <a:srgbClr val="92D050"/>
                </a:solidFill>
              </a:rPr>
              <a:t>D</a:t>
            </a:r>
            <a:r>
              <a:rPr lang="fr-FR" b="1" dirty="0">
                <a:ln w="0"/>
                <a:solidFill>
                  <a:schemeClr val="accent1"/>
                </a:solidFill>
                <a:effectLst>
                  <a:outerShdw blurRad="38100" dist="25400" dir="5400000" algn="ctr" rotWithShape="0">
                    <a:srgbClr val="6E747A">
                      <a:alpha val="43000"/>
                    </a:srgbClr>
                  </a:outerShdw>
                </a:effectLst>
              </a:rPr>
              <a:t>évelopper les échanges entre voisins</a:t>
            </a:r>
            <a:endParaRPr lang="fr-FR" b="1" dirty="0">
              <a:solidFill>
                <a:schemeClr val="bg2"/>
              </a:solidFill>
            </a:endParaRPr>
          </a:p>
        </p:txBody>
      </p:sp>
      <p:sp>
        <p:nvSpPr>
          <p:cNvPr id="5" name="Rectangle 3">
            <a:extLst>
              <a:ext uri="{FF2B5EF4-FFF2-40B4-BE49-F238E27FC236}">
                <a16:creationId xmlns:a16="http://schemas.microsoft.com/office/drawing/2014/main" id="{9A20147E-344C-B85A-1875-BA415F018390}"/>
              </a:ext>
            </a:extLst>
          </p:cNvPr>
          <p:cNvSpPr txBox="1">
            <a:spLocks noChangeArrowheads="1"/>
          </p:cNvSpPr>
          <p:nvPr/>
        </p:nvSpPr>
        <p:spPr>
          <a:xfrm>
            <a:off x="540933" y="1614196"/>
            <a:ext cx="10481284" cy="496713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Wingdings" panose="05000000000000000000" pitchFamily="2" charset="2"/>
              <a:buChar char="Ø"/>
            </a:pPr>
            <a:endParaRPr lang="fr-FR" sz="2600" b="1" dirty="0">
              <a:solidFill>
                <a:schemeClr val="tx1"/>
              </a:solidFill>
              <a:latin typeface="+mj-lt"/>
            </a:endParaRPr>
          </a:p>
        </p:txBody>
      </p:sp>
      <p:pic>
        <p:nvPicPr>
          <p:cNvPr id="9" name="Image 8">
            <a:extLst>
              <a:ext uri="{FF2B5EF4-FFF2-40B4-BE49-F238E27FC236}">
                <a16:creationId xmlns:a16="http://schemas.microsoft.com/office/drawing/2014/main" id="{2E16F6F6-E532-6D84-DD34-2157EFDE10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2878" y="5264059"/>
            <a:ext cx="1088313" cy="1317276"/>
          </a:xfrm>
          <a:prstGeom prst="rect">
            <a:avLst/>
          </a:prstGeom>
        </p:spPr>
      </p:pic>
      <p:sp>
        <p:nvSpPr>
          <p:cNvPr id="4" name="Rectangle 3">
            <a:extLst>
              <a:ext uri="{FF2B5EF4-FFF2-40B4-BE49-F238E27FC236}">
                <a16:creationId xmlns:a16="http://schemas.microsoft.com/office/drawing/2014/main" id="{F4464985-0A23-9D34-91EA-557DE82DDCBA}"/>
              </a:ext>
            </a:extLst>
          </p:cNvPr>
          <p:cNvSpPr txBox="1">
            <a:spLocks noChangeArrowheads="1"/>
          </p:cNvSpPr>
          <p:nvPr/>
        </p:nvSpPr>
        <p:spPr>
          <a:xfrm>
            <a:off x="281355" y="1195754"/>
            <a:ext cx="10954132" cy="553798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Wingdings" panose="05000000000000000000" pitchFamily="2" charset="2"/>
              <a:buChar char="Ø"/>
            </a:pPr>
            <a:r>
              <a:rPr lang="fr-FR" sz="2600" b="1" dirty="0">
                <a:solidFill>
                  <a:schemeClr val="tx1"/>
                </a:solidFill>
              </a:rPr>
              <a:t>4</a:t>
            </a:r>
            <a:r>
              <a:rPr lang="fr-FR" sz="2600" b="1" baseline="30000" dirty="0">
                <a:solidFill>
                  <a:schemeClr val="tx1"/>
                </a:solidFill>
              </a:rPr>
              <a:t>ème </a:t>
            </a:r>
            <a:r>
              <a:rPr lang="fr-FR" sz="2600" b="1" dirty="0">
                <a:solidFill>
                  <a:schemeClr val="tx1"/>
                </a:solidFill>
              </a:rPr>
              <a:t>Troc aux Plantes le 06 avril 2025 et </a:t>
            </a:r>
            <a:r>
              <a:rPr lang="fr-FR" sz="2600" b="1">
                <a:solidFill>
                  <a:schemeClr val="tx1"/>
                </a:solidFill>
              </a:rPr>
              <a:t>le 5</a:t>
            </a:r>
            <a:r>
              <a:rPr lang="fr-FR" sz="2600" b="1" baseline="30000">
                <a:solidFill>
                  <a:schemeClr val="tx1"/>
                </a:solidFill>
              </a:rPr>
              <a:t>ème</a:t>
            </a:r>
            <a:r>
              <a:rPr lang="fr-FR" sz="2600" b="1">
                <a:solidFill>
                  <a:schemeClr val="tx1"/>
                </a:solidFill>
              </a:rPr>
              <a:t> 12 </a:t>
            </a:r>
            <a:r>
              <a:rPr lang="fr-FR" sz="2600" b="1" dirty="0">
                <a:solidFill>
                  <a:schemeClr val="tx1"/>
                </a:solidFill>
              </a:rPr>
              <a:t>avril 2026</a:t>
            </a:r>
          </a:p>
          <a:p>
            <a:pPr>
              <a:spcBef>
                <a:spcPts val="1800"/>
              </a:spcBef>
              <a:buFont typeface="Wingdings" panose="05000000000000000000" pitchFamily="2" charset="2"/>
              <a:buChar char="Ø"/>
            </a:pPr>
            <a:r>
              <a:rPr lang="fr-FR" sz="2600" b="1" dirty="0">
                <a:solidFill>
                  <a:schemeClr val="tx1"/>
                </a:solidFill>
                <a:latin typeface="+mj-lt"/>
              </a:rPr>
              <a:t>3</a:t>
            </a:r>
            <a:r>
              <a:rPr lang="fr-FR" sz="2600" b="1" baseline="30000" dirty="0">
                <a:solidFill>
                  <a:schemeClr val="tx1"/>
                </a:solidFill>
                <a:latin typeface="+mj-lt"/>
              </a:rPr>
              <a:t>ème</a:t>
            </a:r>
            <a:r>
              <a:rPr lang="fr-FR" sz="2600" b="1" dirty="0">
                <a:solidFill>
                  <a:schemeClr val="tx1"/>
                </a:solidFill>
                <a:latin typeface="+mj-lt"/>
              </a:rPr>
              <a:t> Concours de décoration de Noël le 14 décembre</a:t>
            </a:r>
          </a:p>
          <a:p>
            <a:pPr>
              <a:spcBef>
                <a:spcPts val="1800"/>
              </a:spcBef>
              <a:buFont typeface="Wingdings" panose="05000000000000000000" pitchFamily="2" charset="2"/>
              <a:buChar char="Ø"/>
            </a:pPr>
            <a:r>
              <a:rPr lang="fr-FR" sz="2600" b="1" dirty="0">
                <a:solidFill>
                  <a:schemeClr val="tx1"/>
                </a:solidFill>
                <a:latin typeface="+mj-lt"/>
              </a:rPr>
              <a:t>Invitation du Lycée Corneille Pôle tertiaire : </a:t>
            </a:r>
          </a:p>
          <a:p>
            <a:pPr marL="0" indent="0">
              <a:spcBef>
                <a:spcPts val="1800"/>
              </a:spcBef>
              <a:buNone/>
            </a:pPr>
            <a:r>
              <a:rPr lang="fr-FR" sz="2600" b="1" dirty="0">
                <a:solidFill>
                  <a:schemeClr val="tx1"/>
                </a:solidFill>
                <a:latin typeface="+mj-lt"/>
              </a:rPr>
              <a:t>    </a:t>
            </a:r>
            <a:r>
              <a:rPr lang="fr-FR" sz="2000" dirty="0">
                <a:solidFill>
                  <a:schemeClr val="tx1"/>
                </a:solidFill>
                <a:latin typeface="+mj-lt"/>
              </a:rPr>
              <a:t>. Présentation de l’association lors de la semaine d’intégration </a:t>
            </a:r>
          </a:p>
          <a:p>
            <a:pPr marL="0" indent="0">
              <a:spcBef>
                <a:spcPts val="1800"/>
              </a:spcBef>
              <a:buNone/>
            </a:pPr>
            <a:r>
              <a:rPr lang="fr-FR" sz="2000" dirty="0">
                <a:solidFill>
                  <a:schemeClr val="tx1"/>
                </a:solidFill>
                <a:latin typeface="+mj-lt"/>
              </a:rPr>
              <a:t>      . Invitation au magasin pédagogique du lycée le 9 décembre</a:t>
            </a:r>
          </a:p>
        </p:txBody>
      </p:sp>
      <p:pic>
        <p:nvPicPr>
          <p:cNvPr id="7" name="Image 6">
            <a:extLst>
              <a:ext uri="{FF2B5EF4-FFF2-40B4-BE49-F238E27FC236}">
                <a16:creationId xmlns:a16="http://schemas.microsoft.com/office/drawing/2014/main" id="{336FABDD-2D77-74CB-5572-DAD5B39FA864}"/>
              </a:ext>
            </a:extLst>
          </p:cNvPr>
          <p:cNvPicPr>
            <a:picLocks noChangeAspect="1"/>
          </p:cNvPicPr>
          <p:nvPr/>
        </p:nvPicPr>
        <p:blipFill>
          <a:blip r:embed="rId4"/>
          <a:stretch>
            <a:fillRect/>
          </a:stretch>
        </p:blipFill>
        <p:spPr>
          <a:xfrm>
            <a:off x="1481194" y="4156559"/>
            <a:ext cx="1844041" cy="2360702"/>
          </a:xfrm>
          <a:prstGeom prst="rect">
            <a:avLst/>
          </a:prstGeom>
        </p:spPr>
      </p:pic>
      <p:pic>
        <p:nvPicPr>
          <p:cNvPr id="8" name="Image 7">
            <a:extLst>
              <a:ext uri="{FF2B5EF4-FFF2-40B4-BE49-F238E27FC236}">
                <a16:creationId xmlns:a16="http://schemas.microsoft.com/office/drawing/2014/main" id="{DE5B1919-767C-C38A-A425-E06BE607AEDE}"/>
              </a:ext>
            </a:extLst>
          </p:cNvPr>
          <p:cNvPicPr>
            <a:picLocks noChangeAspect="1"/>
          </p:cNvPicPr>
          <p:nvPr/>
        </p:nvPicPr>
        <p:blipFill>
          <a:blip r:embed="rId5"/>
          <a:stretch>
            <a:fillRect/>
          </a:stretch>
        </p:blipFill>
        <p:spPr>
          <a:xfrm>
            <a:off x="9219368" y="1982647"/>
            <a:ext cx="2564735" cy="2892706"/>
          </a:xfrm>
          <a:prstGeom prst="rect">
            <a:avLst/>
          </a:prstGeom>
        </p:spPr>
      </p:pic>
      <p:pic>
        <p:nvPicPr>
          <p:cNvPr id="10" name="Image 9">
            <a:extLst>
              <a:ext uri="{FF2B5EF4-FFF2-40B4-BE49-F238E27FC236}">
                <a16:creationId xmlns:a16="http://schemas.microsoft.com/office/drawing/2014/main" id="{C1B6FBDE-27AE-489E-B710-D174A555904D}"/>
              </a:ext>
            </a:extLst>
          </p:cNvPr>
          <p:cNvPicPr>
            <a:picLocks noChangeAspect="1"/>
          </p:cNvPicPr>
          <p:nvPr/>
        </p:nvPicPr>
        <p:blipFill>
          <a:blip r:embed="rId6"/>
          <a:stretch>
            <a:fillRect/>
          </a:stretch>
        </p:blipFill>
        <p:spPr>
          <a:xfrm>
            <a:off x="7148269" y="4087493"/>
            <a:ext cx="1763213" cy="2493841"/>
          </a:xfrm>
          <a:prstGeom prst="rect">
            <a:avLst/>
          </a:prstGeom>
        </p:spPr>
      </p:pic>
      <p:pic>
        <p:nvPicPr>
          <p:cNvPr id="3" name="Image 2">
            <a:extLst>
              <a:ext uri="{FF2B5EF4-FFF2-40B4-BE49-F238E27FC236}">
                <a16:creationId xmlns:a16="http://schemas.microsoft.com/office/drawing/2014/main" id="{3B949473-CD11-29EC-C770-B5865D857C00}"/>
              </a:ext>
            </a:extLst>
          </p:cNvPr>
          <p:cNvPicPr>
            <a:picLocks noChangeAspect="1"/>
          </p:cNvPicPr>
          <p:nvPr/>
        </p:nvPicPr>
        <p:blipFill>
          <a:blip r:embed="rId7"/>
          <a:stretch>
            <a:fillRect/>
          </a:stretch>
        </p:blipFill>
        <p:spPr>
          <a:xfrm>
            <a:off x="3584813" y="4207023"/>
            <a:ext cx="3289060" cy="2114071"/>
          </a:xfrm>
          <a:prstGeom prst="rect">
            <a:avLst/>
          </a:prstGeom>
        </p:spPr>
      </p:pic>
    </p:spTree>
    <p:extLst>
      <p:ext uri="{BB962C8B-B14F-4D97-AF65-F5344CB8AC3E}">
        <p14:creationId xmlns:p14="http://schemas.microsoft.com/office/powerpoint/2010/main" val="316101674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FA153482-AA78-67CD-AC0C-989DCB493D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878" y="5264059"/>
            <a:ext cx="1088313" cy="1317276"/>
          </a:xfrm>
          <a:prstGeom prst="rect">
            <a:avLst/>
          </a:prstGeom>
        </p:spPr>
      </p:pic>
      <p:sp>
        <p:nvSpPr>
          <p:cNvPr id="5" name="Rectangle 2">
            <a:extLst>
              <a:ext uri="{FF2B5EF4-FFF2-40B4-BE49-F238E27FC236}">
                <a16:creationId xmlns:a16="http://schemas.microsoft.com/office/drawing/2014/main" id="{29B33ED1-BF05-EFC2-88B2-5ECFDFE95F50}"/>
              </a:ext>
            </a:extLst>
          </p:cNvPr>
          <p:cNvSpPr txBox="1">
            <a:spLocks noChangeArrowheads="1"/>
          </p:cNvSpPr>
          <p:nvPr/>
        </p:nvSpPr>
        <p:spPr>
          <a:xfrm>
            <a:off x="1203649" y="276665"/>
            <a:ext cx="8217442" cy="768542"/>
          </a:xfrm>
          <a:prstGeom prst="rect">
            <a:avLst/>
          </a:prstGeom>
          <a:noFill/>
          <a:ln w="19050" cap="rnd" cmpd="sng" algn="ctr">
            <a:noFill/>
            <a:prstDash val="solid"/>
          </a:ln>
        </p:spPr>
        <p:style>
          <a:lnRef idx="2">
            <a:schemeClr val="accent1"/>
          </a:lnRef>
          <a:fillRef idx="1">
            <a:schemeClr val="lt1"/>
          </a:fillRef>
          <a:effectRef idx="0">
            <a:schemeClr val="accent1"/>
          </a:effectRef>
          <a:fontRef idx="minor">
            <a:schemeClr val="dk1"/>
          </a:fontRef>
        </p:style>
        <p:txBody>
          <a:bodyPr vert="horz" lIns="91440" tIns="45720" rIns="91440" bIns="45720" rtlCol="0" anchor="t">
            <a:normAutofit/>
          </a:bodyPr>
          <a:lstStyle>
            <a:lvl1pPr algn="l" defTabSz="457200" rtl="0" eaLnBrk="1" latinLnBrk="0" hangingPunct="1">
              <a:spcBef>
                <a:spcPct val="0"/>
              </a:spcBef>
              <a:buNone/>
              <a:defRPr sz="3600" kern="1200">
                <a:solidFill>
                  <a:schemeClr val="dk1"/>
                </a:solidFill>
                <a:latin typeface="+mn-lt"/>
                <a:ea typeface="+mn-ea"/>
                <a:cs typeface="+mn-cs"/>
              </a:defRPr>
            </a:lvl1pPr>
            <a:lvl2pPr eaLnBrk="1" hangingPunct="1">
              <a:defRPr>
                <a:solidFill>
                  <a:schemeClr val="dk1"/>
                </a:solidFill>
                <a:latin typeface="+mn-lt"/>
                <a:ea typeface="+mn-ea"/>
                <a:cs typeface="+mn-cs"/>
              </a:defRPr>
            </a:lvl2pPr>
            <a:lvl3pPr eaLnBrk="1" hangingPunct="1">
              <a:defRPr>
                <a:solidFill>
                  <a:schemeClr val="dk1"/>
                </a:solidFill>
                <a:latin typeface="+mn-lt"/>
                <a:ea typeface="+mn-ea"/>
                <a:cs typeface="+mn-cs"/>
              </a:defRPr>
            </a:lvl3pPr>
            <a:lvl4pPr eaLnBrk="1" hangingPunct="1">
              <a:defRPr>
                <a:solidFill>
                  <a:schemeClr val="dk1"/>
                </a:solidFill>
                <a:latin typeface="+mn-lt"/>
                <a:ea typeface="+mn-ea"/>
                <a:cs typeface="+mn-cs"/>
              </a:defRPr>
            </a:lvl4pPr>
            <a:lvl5pPr eaLnBrk="1" hangingPunct="1">
              <a:defRPr>
                <a:solidFill>
                  <a:schemeClr val="dk1"/>
                </a:solidFill>
                <a:latin typeface="+mn-lt"/>
                <a:ea typeface="+mn-ea"/>
                <a:cs typeface="+mn-cs"/>
              </a:defRPr>
            </a:lvl5pPr>
            <a:lvl6pPr eaLnBrk="1" hangingPunct="1">
              <a:defRPr>
                <a:solidFill>
                  <a:schemeClr val="dk1"/>
                </a:solidFill>
                <a:latin typeface="+mn-lt"/>
                <a:ea typeface="+mn-ea"/>
                <a:cs typeface="+mn-cs"/>
              </a:defRPr>
            </a:lvl6pPr>
            <a:lvl7pPr eaLnBrk="1" hangingPunct="1">
              <a:defRPr>
                <a:solidFill>
                  <a:schemeClr val="dk1"/>
                </a:solidFill>
                <a:latin typeface="+mn-lt"/>
                <a:ea typeface="+mn-ea"/>
                <a:cs typeface="+mn-cs"/>
              </a:defRPr>
            </a:lvl7pPr>
            <a:lvl8pPr eaLnBrk="1" hangingPunct="1">
              <a:defRPr>
                <a:solidFill>
                  <a:schemeClr val="dk1"/>
                </a:solidFill>
                <a:latin typeface="+mn-lt"/>
                <a:ea typeface="+mn-ea"/>
                <a:cs typeface="+mn-cs"/>
              </a:defRPr>
            </a:lvl8pPr>
            <a:lvl9pPr eaLnBrk="1" hangingPunct="1">
              <a:defRPr>
                <a:solidFill>
                  <a:schemeClr val="dk1"/>
                </a:solidFill>
                <a:latin typeface="+mn-lt"/>
                <a:ea typeface="+mn-ea"/>
                <a:cs typeface="+mn-cs"/>
              </a:defRPr>
            </a:lvl9pPr>
          </a:lstStyle>
          <a:p>
            <a:pPr algn="ctr"/>
            <a:r>
              <a:rPr lang="fr-FR" sz="4000" b="1" dirty="0"/>
              <a:t> </a:t>
            </a:r>
            <a:r>
              <a:rPr lang="fr-FR" sz="4000" b="1" dirty="0">
                <a:solidFill>
                  <a:srgbClr val="92D050"/>
                </a:solidFill>
              </a:rPr>
              <a:t>R</a:t>
            </a:r>
            <a:r>
              <a:rPr lang="fr-FR" sz="3200" b="1" dirty="0">
                <a:ln w="0"/>
                <a:solidFill>
                  <a:schemeClr val="accent1"/>
                </a:solidFill>
                <a:effectLst>
                  <a:outerShdw blurRad="38100" dist="25400" dir="5400000" algn="ctr" rotWithShape="0">
                    <a:srgbClr val="6E747A">
                      <a:alpha val="43000"/>
                    </a:srgbClr>
                  </a:outerShdw>
                </a:effectLst>
              </a:rPr>
              <a:t>especter les règles de vie     </a:t>
            </a:r>
            <a:endParaRPr lang="fr-FR" sz="3200" b="1" dirty="0">
              <a:solidFill>
                <a:schemeClr val="bg2"/>
              </a:solidFill>
            </a:endParaRPr>
          </a:p>
        </p:txBody>
      </p:sp>
      <p:sp>
        <p:nvSpPr>
          <p:cNvPr id="7" name="Rectangle 3">
            <a:extLst>
              <a:ext uri="{FF2B5EF4-FFF2-40B4-BE49-F238E27FC236}">
                <a16:creationId xmlns:a16="http://schemas.microsoft.com/office/drawing/2014/main" id="{0A51DC14-1A78-B1D7-1EFD-F3D182EAF97C}"/>
              </a:ext>
            </a:extLst>
          </p:cNvPr>
          <p:cNvSpPr txBox="1">
            <a:spLocks noChangeArrowheads="1"/>
          </p:cNvSpPr>
          <p:nvPr/>
        </p:nvSpPr>
        <p:spPr>
          <a:xfrm>
            <a:off x="402878" y="1225899"/>
            <a:ext cx="8809216" cy="3486061"/>
          </a:xfrm>
          <a:prstGeom prst="rect">
            <a:avLst/>
          </a:prstGeom>
        </p:spPr>
        <p:txBody>
          <a:bodyPr vert="horz" lIns="91440" tIns="45720" rIns="91440" bIns="45720" rtlCol="0">
            <a:normAutofit fontScale="6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buFont typeface="Wingdings" panose="05000000000000000000" pitchFamily="2" charset="2"/>
              <a:buChar char="Ø"/>
            </a:pPr>
            <a:r>
              <a:rPr lang="fr-FR" sz="4200" b="1" dirty="0">
                <a:solidFill>
                  <a:schemeClr val="tx1"/>
                </a:solidFill>
              </a:rPr>
              <a:t>Quelques « rappels pour le bien-être de tous »</a:t>
            </a:r>
          </a:p>
          <a:p>
            <a:pPr marL="457200" lvl="1" indent="0">
              <a:buNone/>
            </a:pPr>
            <a:endParaRPr lang="fr-FR" sz="2600" b="1" dirty="0">
              <a:solidFill>
                <a:schemeClr val="tx1"/>
              </a:solidFill>
            </a:endParaRPr>
          </a:p>
          <a:p>
            <a:pPr lvl="2">
              <a:buFont typeface="Wingdings" panose="05000000000000000000" pitchFamily="2" charset="2"/>
              <a:buChar char="§"/>
            </a:pPr>
            <a:r>
              <a:rPr lang="fr-FR" sz="2900" dirty="0">
                <a:solidFill>
                  <a:schemeClr val="tx1"/>
                </a:solidFill>
              </a:rPr>
              <a:t>Respecter les horaires pour les travaux  </a:t>
            </a:r>
          </a:p>
          <a:p>
            <a:pPr lvl="2">
              <a:buFont typeface="Wingdings" panose="05000000000000000000" pitchFamily="2" charset="2"/>
              <a:buChar char="§"/>
            </a:pPr>
            <a:r>
              <a:rPr lang="fr-FR" sz="2900" dirty="0">
                <a:solidFill>
                  <a:schemeClr val="tx1"/>
                </a:solidFill>
              </a:rPr>
              <a:t>Laisser les trottoirs aux piétons ( pas de véhicules stationnés ,pas de câble électrique , tailler vos haies , rentrer vos bacs après collecte , déneiger et saler le long de votre propriété ) </a:t>
            </a:r>
          </a:p>
          <a:p>
            <a:pPr lvl="2">
              <a:buFont typeface="Wingdings" panose="05000000000000000000" pitchFamily="2" charset="2"/>
              <a:buChar char="§"/>
            </a:pPr>
            <a:r>
              <a:rPr lang="fr-FR" sz="2900" dirty="0">
                <a:solidFill>
                  <a:schemeClr val="tx1"/>
                </a:solidFill>
              </a:rPr>
              <a:t>Stop aux déjections canines </a:t>
            </a:r>
          </a:p>
          <a:p>
            <a:pPr lvl="2">
              <a:buFont typeface="Wingdings" panose="05000000000000000000" pitchFamily="2" charset="2"/>
              <a:buChar char="§"/>
            </a:pPr>
            <a:r>
              <a:rPr lang="fr-FR" sz="2900" dirty="0">
                <a:solidFill>
                  <a:schemeClr val="tx1"/>
                </a:solidFill>
              </a:rPr>
              <a:t>Installer une pompe à chaleur (PAC) sans nuisance sonore pour vos voisins </a:t>
            </a:r>
          </a:p>
          <a:p>
            <a:pPr lvl="2">
              <a:buFont typeface="Wingdings" panose="05000000000000000000" pitchFamily="2" charset="2"/>
              <a:buChar char="§"/>
            </a:pPr>
            <a:endParaRPr lang="fr-FR" sz="2900" dirty="0">
              <a:solidFill>
                <a:schemeClr val="tx1"/>
              </a:solidFill>
            </a:endParaRPr>
          </a:p>
          <a:p>
            <a:pPr marL="914400" lvl="2" indent="0">
              <a:buNone/>
            </a:pPr>
            <a:r>
              <a:rPr lang="fr-FR" sz="2600" dirty="0">
                <a:solidFill>
                  <a:schemeClr val="tx1"/>
                </a:solidFill>
              </a:rPr>
              <a:t>  </a:t>
            </a:r>
          </a:p>
        </p:txBody>
      </p:sp>
      <p:graphicFrame>
        <p:nvGraphicFramePr>
          <p:cNvPr id="3" name="Objet 2">
            <a:extLst>
              <a:ext uri="{FF2B5EF4-FFF2-40B4-BE49-F238E27FC236}">
                <a16:creationId xmlns:a16="http://schemas.microsoft.com/office/drawing/2014/main" id="{0ADF0E77-04D1-FC6E-F0E6-00B76392AFBB}"/>
              </a:ext>
            </a:extLst>
          </p:cNvPr>
          <p:cNvGraphicFramePr>
            <a:graphicFrameLocks noChangeAspect="1"/>
          </p:cNvGraphicFramePr>
          <p:nvPr>
            <p:extLst/>
          </p:nvPr>
        </p:nvGraphicFramePr>
        <p:xfrm>
          <a:off x="9127371" y="1225899"/>
          <a:ext cx="2803790" cy="3967128"/>
        </p:xfrm>
        <a:graphic>
          <a:graphicData uri="http://schemas.openxmlformats.org/presentationml/2006/ole">
            <mc:AlternateContent xmlns:mc="http://schemas.openxmlformats.org/markup-compatibility/2006">
              <mc:Choice xmlns:v="urn:schemas-microsoft-com:vml" Requires="v">
                <p:oleObj spid="_x0000_s19528" name="Acrobat Document" r:id="rId5" imgW="4533723" imgH="6415677" progId="Acrobat.Document.DC">
                  <p:embed/>
                </p:oleObj>
              </mc:Choice>
              <mc:Fallback>
                <p:oleObj name="Acrobat Document" r:id="rId5" imgW="4533723" imgH="6415677" progId="Acrobat.Document.DC">
                  <p:embed/>
                  <p:pic>
                    <p:nvPicPr>
                      <p:cNvPr id="3" name="Objet 2">
                        <a:extLst>
                          <a:ext uri="{FF2B5EF4-FFF2-40B4-BE49-F238E27FC236}">
                            <a16:creationId xmlns:a16="http://schemas.microsoft.com/office/drawing/2014/main" id="{0ADF0E77-04D1-FC6E-F0E6-00B76392AFBB}"/>
                          </a:ext>
                        </a:extLst>
                      </p:cNvPr>
                      <p:cNvPicPr/>
                      <p:nvPr/>
                    </p:nvPicPr>
                    <p:blipFill>
                      <a:blip r:embed="rId6"/>
                      <a:stretch>
                        <a:fillRect/>
                      </a:stretch>
                    </p:blipFill>
                    <p:spPr>
                      <a:xfrm>
                        <a:off x="9127371" y="1225899"/>
                        <a:ext cx="2803790" cy="3967128"/>
                      </a:xfrm>
                      <a:prstGeom prst="rect">
                        <a:avLst/>
                      </a:prstGeom>
                    </p:spPr>
                  </p:pic>
                </p:oleObj>
              </mc:Fallback>
            </mc:AlternateContent>
          </a:graphicData>
        </a:graphic>
      </p:graphicFrame>
      <p:graphicFrame>
        <p:nvGraphicFramePr>
          <p:cNvPr id="4" name="Objet 3">
            <a:extLst>
              <a:ext uri="{FF2B5EF4-FFF2-40B4-BE49-F238E27FC236}">
                <a16:creationId xmlns:a16="http://schemas.microsoft.com/office/drawing/2014/main" id="{4EDED82C-2143-2C6B-4782-85F5867FA935}"/>
              </a:ext>
            </a:extLst>
          </p:cNvPr>
          <p:cNvGraphicFramePr>
            <a:graphicFrameLocks noChangeAspect="1"/>
          </p:cNvGraphicFramePr>
          <p:nvPr>
            <p:extLst/>
          </p:nvPr>
        </p:nvGraphicFramePr>
        <p:xfrm>
          <a:off x="4210258" y="3808976"/>
          <a:ext cx="2058814" cy="2910166"/>
        </p:xfrm>
        <a:graphic>
          <a:graphicData uri="http://schemas.openxmlformats.org/presentationml/2006/ole">
            <mc:AlternateContent xmlns:mc="http://schemas.openxmlformats.org/markup-compatibility/2006">
              <mc:Choice xmlns:v="urn:schemas-microsoft-com:vml" Requires="v">
                <p:oleObj spid="_x0000_s19529" name="Acrobat Document" r:id="rId7" imgW="4533723" imgH="6408001" progId="Acrobat.Document.DC">
                  <p:embed/>
                </p:oleObj>
              </mc:Choice>
              <mc:Fallback>
                <p:oleObj name="Acrobat Document" r:id="rId7" imgW="4533723" imgH="6408001" progId="Acrobat.Document.DC">
                  <p:embed/>
                  <p:pic>
                    <p:nvPicPr>
                      <p:cNvPr id="4" name="Objet 3">
                        <a:extLst>
                          <a:ext uri="{FF2B5EF4-FFF2-40B4-BE49-F238E27FC236}">
                            <a16:creationId xmlns:a16="http://schemas.microsoft.com/office/drawing/2014/main" id="{4EDED82C-2143-2C6B-4782-85F5867FA935}"/>
                          </a:ext>
                        </a:extLst>
                      </p:cNvPr>
                      <p:cNvPicPr/>
                      <p:nvPr/>
                    </p:nvPicPr>
                    <p:blipFill>
                      <a:blip r:embed="rId8"/>
                      <a:stretch>
                        <a:fillRect/>
                      </a:stretch>
                    </p:blipFill>
                    <p:spPr>
                      <a:xfrm>
                        <a:off x="4210258" y="3808976"/>
                        <a:ext cx="2058814" cy="2910166"/>
                      </a:xfrm>
                      <a:prstGeom prst="rect">
                        <a:avLst/>
                      </a:prstGeom>
                    </p:spPr>
                  </p:pic>
                </p:oleObj>
              </mc:Fallback>
            </mc:AlternateContent>
          </a:graphicData>
        </a:graphic>
      </p:graphicFrame>
    </p:spTree>
    <p:extLst>
      <p:ext uri="{BB962C8B-B14F-4D97-AF65-F5344CB8AC3E}">
        <p14:creationId xmlns:p14="http://schemas.microsoft.com/office/powerpoint/2010/main" val="13960442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a:xfrm>
            <a:off x="961054" y="174964"/>
            <a:ext cx="8042988" cy="578646"/>
          </a:xfrm>
          <a:noFill/>
          <a:ln>
            <a:noFill/>
          </a:ln>
        </p:spPr>
        <p:style>
          <a:lnRef idx="2">
            <a:schemeClr val="accent1"/>
          </a:lnRef>
          <a:fillRef idx="1">
            <a:schemeClr val="lt1"/>
          </a:fillRef>
          <a:effectRef idx="0">
            <a:schemeClr val="accent1"/>
          </a:effectRef>
          <a:fontRef idx="minor">
            <a:schemeClr val="dk1"/>
          </a:fontRef>
        </p:style>
        <p:txBody>
          <a:bodyPr>
            <a:normAutofit fontScale="90000"/>
          </a:bodyPr>
          <a:lstStyle/>
          <a:p>
            <a:pPr algn="ctr"/>
            <a:r>
              <a:rPr lang="fr-FR" sz="3200" b="1" dirty="0">
                <a:ln w="0"/>
                <a:solidFill>
                  <a:schemeClr val="accent1"/>
                </a:solidFill>
                <a:effectLst>
                  <a:outerShdw blurRad="38100" dist="25400" dir="5400000" algn="ctr" rotWithShape="0">
                    <a:srgbClr val="6E747A">
                      <a:alpha val="43000"/>
                    </a:srgbClr>
                  </a:outerShdw>
                </a:effectLst>
              </a:rPr>
              <a:t>Vous informer</a:t>
            </a:r>
          </a:p>
        </p:txBody>
      </p:sp>
      <p:pic>
        <p:nvPicPr>
          <p:cNvPr id="2" name="Image 1">
            <a:extLst>
              <a:ext uri="{FF2B5EF4-FFF2-40B4-BE49-F238E27FC236}">
                <a16:creationId xmlns:a16="http://schemas.microsoft.com/office/drawing/2014/main" id="{098952B3-A648-AEDB-A811-425AA5927D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878" y="5264059"/>
            <a:ext cx="1088313" cy="1317276"/>
          </a:xfrm>
          <a:prstGeom prst="rect">
            <a:avLst/>
          </a:prstGeom>
        </p:spPr>
      </p:pic>
      <p:sp>
        <p:nvSpPr>
          <p:cNvPr id="5" name="Rectangle 3">
            <a:extLst>
              <a:ext uri="{FF2B5EF4-FFF2-40B4-BE49-F238E27FC236}">
                <a16:creationId xmlns:a16="http://schemas.microsoft.com/office/drawing/2014/main" id="{D537D2F3-3B8E-2293-C04A-B2D4611FF547}"/>
              </a:ext>
            </a:extLst>
          </p:cNvPr>
          <p:cNvSpPr txBox="1">
            <a:spLocks noChangeArrowheads="1"/>
          </p:cNvSpPr>
          <p:nvPr/>
        </p:nvSpPr>
        <p:spPr>
          <a:xfrm>
            <a:off x="399573" y="1177333"/>
            <a:ext cx="10610550" cy="540400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0"/>
              </a:spcBef>
              <a:buFont typeface="Wingdings" panose="05000000000000000000" pitchFamily="2" charset="2"/>
              <a:buChar char="Ø"/>
            </a:pPr>
            <a:r>
              <a:rPr lang="fr-FR" sz="2400" b="1" dirty="0">
                <a:solidFill>
                  <a:schemeClr val="tx1"/>
                </a:solidFill>
              </a:rPr>
              <a:t>La Gestion de nos déchets </a:t>
            </a:r>
          </a:p>
          <a:p>
            <a:pPr lvl="1">
              <a:spcBef>
                <a:spcPts val="600"/>
              </a:spcBef>
              <a:buFont typeface="Wingdings" panose="05000000000000000000" pitchFamily="2" charset="2"/>
              <a:buChar char="§"/>
            </a:pPr>
            <a:r>
              <a:rPr lang="fr-FR" sz="2000" dirty="0">
                <a:solidFill>
                  <a:schemeClr val="tx1"/>
                </a:solidFill>
              </a:rPr>
              <a:t>Collecte des végétaux et rappel de la trêve hivernale à partir du 8 décembre (reprise le 9 mars 2026) </a:t>
            </a:r>
          </a:p>
          <a:p>
            <a:pPr lvl="1">
              <a:spcBef>
                <a:spcPts val="600"/>
              </a:spcBef>
              <a:buFont typeface="Wingdings" panose="05000000000000000000" pitchFamily="2" charset="2"/>
              <a:buChar char="§"/>
            </a:pPr>
            <a:r>
              <a:rPr lang="fr-FR" sz="2000" dirty="0">
                <a:solidFill>
                  <a:schemeClr val="tx1"/>
                </a:solidFill>
              </a:rPr>
              <a:t>Inscription à des webinaires compostage organisé par VGP </a:t>
            </a:r>
          </a:p>
          <a:p>
            <a:pPr>
              <a:spcBef>
                <a:spcPts val="600"/>
              </a:spcBef>
              <a:buFont typeface="Wingdings" panose="05000000000000000000" pitchFamily="2" charset="2"/>
              <a:buChar char="Ø"/>
            </a:pPr>
            <a:r>
              <a:rPr lang="fr-FR" sz="2400" b="1" dirty="0">
                <a:solidFill>
                  <a:schemeClr val="tx1"/>
                </a:solidFill>
              </a:rPr>
              <a:t>Lutte contre les chenilles processionnaires et les frelons asiatiques </a:t>
            </a:r>
          </a:p>
          <a:p>
            <a:pPr marL="0" indent="0">
              <a:spcBef>
                <a:spcPts val="600"/>
              </a:spcBef>
              <a:buNone/>
            </a:pPr>
            <a:endParaRPr lang="fr-FR" sz="2400" b="1" dirty="0">
              <a:solidFill>
                <a:schemeClr val="tx1"/>
              </a:solidFill>
            </a:endParaRPr>
          </a:p>
          <a:p>
            <a:pPr>
              <a:spcBef>
                <a:spcPts val="600"/>
              </a:spcBef>
              <a:buFont typeface="Wingdings" panose="05000000000000000000" pitchFamily="2" charset="2"/>
              <a:buChar char="Ø"/>
            </a:pPr>
            <a:endParaRPr lang="fr-FR" sz="2400" b="1" dirty="0">
              <a:solidFill>
                <a:schemeClr val="tx1"/>
              </a:solidFill>
            </a:endParaRPr>
          </a:p>
          <a:p>
            <a:pPr marL="914400" lvl="2" indent="0">
              <a:buNone/>
            </a:pPr>
            <a:endParaRPr lang="fr-FR" sz="2000" b="1" dirty="0">
              <a:solidFill>
                <a:schemeClr val="tx1"/>
              </a:solidFill>
            </a:endParaRPr>
          </a:p>
        </p:txBody>
      </p:sp>
      <p:pic>
        <p:nvPicPr>
          <p:cNvPr id="4" name="Image 3">
            <a:extLst>
              <a:ext uri="{FF2B5EF4-FFF2-40B4-BE49-F238E27FC236}">
                <a16:creationId xmlns:a16="http://schemas.microsoft.com/office/drawing/2014/main" id="{2C6520B6-5BAE-3BE0-FE62-F0616EE82514}"/>
              </a:ext>
            </a:extLst>
          </p:cNvPr>
          <p:cNvPicPr>
            <a:picLocks noChangeAspect="1"/>
          </p:cNvPicPr>
          <p:nvPr/>
        </p:nvPicPr>
        <p:blipFill>
          <a:blip r:embed="rId5"/>
          <a:stretch>
            <a:fillRect/>
          </a:stretch>
        </p:blipFill>
        <p:spPr>
          <a:xfrm>
            <a:off x="2102595" y="3191510"/>
            <a:ext cx="2147292" cy="3038467"/>
          </a:xfrm>
          <a:prstGeom prst="rect">
            <a:avLst/>
          </a:prstGeom>
        </p:spPr>
      </p:pic>
      <p:graphicFrame>
        <p:nvGraphicFramePr>
          <p:cNvPr id="6" name="Objet 5">
            <a:extLst>
              <a:ext uri="{FF2B5EF4-FFF2-40B4-BE49-F238E27FC236}">
                <a16:creationId xmlns:a16="http://schemas.microsoft.com/office/drawing/2014/main" id="{6FA831BC-544B-7130-3B37-F3E377726A8A}"/>
              </a:ext>
            </a:extLst>
          </p:cNvPr>
          <p:cNvGraphicFramePr>
            <a:graphicFrameLocks noChangeAspect="1"/>
          </p:cNvGraphicFramePr>
          <p:nvPr>
            <p:extLst/>
          </p:nvPr>
        </p:nvGraphicFramePr>
        <p:xfrm>
          <a:off x="8458349" y="3429000"/>
          <a:ext cx="2066664" cy="2921261"/>
        </p:xfrm>
        <a:graphic>
          <a:graphicData uri="http://schemas.openxmlformats.org/presentationml/2006/ole">
            <mc:AlternateContent xmlns:mc="http://schemas.openxmlformats.org/markup-compatibility/2006">
              <mc:Choice xmlns:v="urn:schemas-microsoft-com:vml" Requires="v">
                <p:oleObj spid="_x0000_s20552" name="Acrobat Document" r:id="rId6" imgW="4533723" imgH="6408001" progId="Acrobat.Document.DC">
                  <p:embed/>
                </p:oleObj>
              </mc:Choice>
              <mc:Fallback>
                <p:oleObj name="Acrobat Document" r:id="rId6" imgW="4533723" imgH="6408001" progId="Acrobat.Document.DC">
                  <p:embed/>
                  <p:pic>
                    <p:nvPicPr>
                      <p:cNvPr id="6" name="Objet 5">
                        <a:extLst>
                          <a:ext uri="{FF2B5EF4-FFF2-40B4-BE49-F238E27FC236}">
                            <a16:creationId xmlns:a16="http://schemas.microsoft.com/office/drawing/2014/main" id="{6FA831BC-544B-7130-3B37-F3E377726A8A}"/>
                          </a:ext>
                        </a:extLst>
                      </p:cNvPr>
                      <p:cNvPicPr/>
                      <p:nvPr/>
                    </p:nvPicPr>
                    <p:blipFill>
                      <a:blip r:embed="rId7"/>
                      <a:stretch>
                        <a:fillRect/>
                      </a:stretch>
                    </p:blipFill>
                    <p:spPr>
                      <a:xfrm>
                        <a:off x="8458349" y="3429000"/>
                        <a:ext cx="2066664" cy="2921261"/>
                      </a:xfrm>
                      <a:prstGeom prst="rect">
                        <a:avLst/>
                      </a:prstGeom>
                    </p:spPr>
                  </p:pic>
                </p:oleObj>
              </mc:Fallback>
            </mc:AlternateContent>
          </a:graphicData>
        </a:graphic>
      </p:graphicFrame>
      <p:graphicFrame>
        <p:nvGraphicFramePr>
          <p:cNvPr id="3" name="Objet 2">
            <a:extLst>
              <a:ext uri="{FF2B5EF4-FFF2-40B4-BE49-F238E27FC236}">
                <a16:creationId xmlns:a16="http://schemas.microsoft.com/office/drawing/2014/main" id="{9576774F-5310-17E1-F3B6-F067313BE932}"/>
              </a:ext>
            </a:extLst>
          </p:cNvPr>
          <p:cNvGraphicFramePr>
            <a:graphicFrameLocks noChangeAspect="1"/>
          </p:cNvGraphicFramePr>
          <p:nvPr>
            <p:extLst/>
          </p:nvPr>
        </p:nvGraphicFramePr>
        <p:xfrm>
          <a:off x="5170260" y="3429000"/>
          <a:ext cx="1866948" cy="2641573"/>
        </p:xfrm>
        <a:graphic>
          <a:graphicData uri="http://schemas.openxmlformats.org/presentationml/2006/ole">
            <mc:AlternateContent xmlns:mc="http://schemas.openxmlformats.org/markup-compatibility/2006">
              <mc:Choice xmlns:v="urn:schemas-microsoft-com:vml" Requires="v">
                <p:oleObj spid="_x0000_s20553" name="Acrobat Document" r:id="rId8" imgW="4533723" imgH="6415677" progId="Acrobat.Document.DC">
                  <p:embed/>
                </p:oleObj>
              </mc:Choice>
              <mc:Fallback>
                <p:oleObj name="Acrobat Document" r:id="rId8" imgW="4533723" imgH="6415677" progId="Acrobat.Document.DC">
                  <p:embed/>
                  <p:pic>
                    <p:nvPicPr>
                      <p:cNvPr id="3" name="Objet 2">
                        <a:extLst>
                          <a:ext uri="{FF2B5EF4-FFF2-40B4-BE49-F238E27FC236}">
                            <a16:creationId xmlns:a16="http://schemas.microsoft.com/office/drawing/2014/main" id="{9576774F-5310-17E1-F3B6-F067313BE932}"/>
                          </a:ext>
                        </a:extLst>
                      </p:cNvPr>
                      <p:cNvPicPr/>
                      <p:nvPr/>
                    </p:nvPicPr>
                    <p:blipFill>
                      <a:blip r:embed="rId9"/>
                      <a:stretch>
                        <a:fillRect/>
                      </a:stretch>
                    </p:blipFill>
                    <p:spPr>
                      <a:xfrm>
                        <a:off x="5170260" y="3429000"/>
                        <a:ext cx="1866948" cy="2641573"/>
                      </a:xfrm>
                      <a:prstGeom prst="rect">
                        <a:avLst/>
                      </a:prstGeom>
                    </p:spPr>
                  </p:pic>
                </p:oleObj>
              </mc:Fallback>
            </mc:AlternateContent>
          </a:graphicData>
        </a:graphic>
      </p:graphicFrame>
    </p:spTree>
    <p:extLst>
      <p:ext uri="{BB962C8B-B14F-4D97-AF65-F5344CB8AC3E}">
        <p14:creationId xmlns:p14="http://schemas.microsoft.com/office/powerpoint/2010/main" val="71688537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02447-8BFE-83FC-AA37-66037BCB84AA}"/>
            </a:ext>
          </a:extLst>
        </p:cNvPr>
        <p:cNvGrpSpPr/>
        <p:nvPr/>
      </p:nvGrpSpPr>
      <p:grpSpPr>
        <a:xfrm>
          <a:off x="0" y="0"/>
          <a:ext cx="0" cy="0"/>
          <a:chOff x="0" y="0"/>
          <a:chExt cx="0" cy="0"/>
        </a:xfrm>
      </p:grpSpPr>
      <p:sp>
        <p:nvSpPr>
          <p:cNvPr id="26626" name="Rectangle 2">
            <a:extLst>
              <a:ext uri="{FF2B5EF4-FFF2-40B4-BE49-F238E27FC236}">
                <a16:creationId xmlns:a16="http://schemas.microsoft.com/office/drawing/2014/main" id="{D8FB278B-64CA-DCB4-21C2-2DC1DBDFEA5E}"/>
              </a:ext>
            </a:extLst>
          </p:cNvPr>
          <p:cNvSpPr>
            <a:spLocks noGrp="1" noChangeArrowheads="1"/>
          </p:cNvSpPr>
          <p:nvPr>
            <p:ph type="title" idx="4294967295"/>
          </p:nvPr>
        </p:nvSpPr>
        <p:spPr>
          <a:xfrm>
            <a:off x="503853" y="307910"/>
            <a:ext cx="9157007" cy="839755"/>
          </a:xfrm>
          <a:noFill/>
          <a:ln>
            <a:noFill/>
          </a:ln>
        </p:spPr>
        <p:style>
          <a:lnRef idx="2">
            <a:schemeClr val="accent1"/>
          </a:lnRef>
          <a:fillRef idx="1">
            <a:schemeClr val="lt1"/>
          </a:fillRef>
          <a:effectRef idx="0">
            <a:schemeClr val="accent1"/>
          </a:effectRef>
          <a:fontRef idx="minor">
            <a:schemeClr val="dk1"/>
          </a:fontRef>
        </p:style>
        <p:txBody>
          <a:bodyPr>
            <a:normAutofit/>
          </a:bodyPr>
          <a:lstStyle/>
          <a:p>
            <a:pPr algn="ctr"/>
            <a:r>
              <a:rPr lang="fr-FR" sz="3200" b="1" dirty="0">
                <a:ln w="0"/>
                <a:solidFill>
                  <a:schemeClr val="accent1"/>
                </a:solidFill>
                <a:effectLst>
                  <a:outerShdw blurRad="38100" dist="25400" dir="5400000" algn="ctr" rotWithShape="0">
                    <a:srgbClr val="6E747A">
                      <a:alpha val="43000"/>
                    </a:srgbClr>
                  </a:outerShdw>
                </a:effectLst>
              </a:rPr>
              <a:t>Vous informer</a:t>
            </a:r>
          </a:p>
        </p:txBody>
      </p:sp>
      <p:pic>
        <p:nvPicPr>
          <p:cNvPr id="2" name="Image 1">
            <a:extLst>
              <a:ext uri="{FF2B5EF4-FFF2-40B4-BE49-F238E27FC236}">
                <a16:creationId xmlns:a16="http://schemas.microsoft.com/office/drawing/2014/main" id="{97DBED07-2E9C-AB95-4D24-7A1969EA9A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878" y="5264059"/>
            <a:ext cx="1088313" cy="1317276"/>
          </a:xfrm>
          <a:prstGeom prst="rect">
            <a:avLst/>
          </a:prstGeom>
        </p:spPr>
      </p:pic>
      <p:sp>
        <p:nvSpPr>
          <p:cNvPr id="5" name="Rectangle 3">
            <a:extLst>
              <a:ext uri="{FF2B5EF4-FFF2-40B4-BE49-F238E27FC236}">
                <a16:creationId xmlns:a16="http://schemas.microsoft.com/office/drawing/2014/main" id="{46E12B60-F21F-CB6F-D1DC-2E9A3ED14C15}"/>
              </a:ext>
            </a:extLst>
          </p:cNvPr>
          <p:cNvSpPr txBox="1">
            <a:spLocks noChangeArrowheads="1"/>
          </p:cNvSpPr>
          <p:nvPr/>
        </p:nvSpPr>
        <p:spPr>
          <a:xfrm>
            <a:off x="200967" y="1235948"/>
            <a:ext cx="9626321" cy="482320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spcBef>
                <a:spcPts val="600"/>
              </a:spcBef>
              <a:buFont typeface="Wingdings" panose="05000000000000000000" pitchFamily="2" charset="2"/>
              <a:buChar char="Ø"/>
            </a:pPr>
            <a:r>
              <a:rPr lang="fr-FR" sz="2600" b="1" dirty="0">
                <a:solidFill>
                  <a:schemeClr val="tx1"/>
                </a:solidFill>
              </a:rPr>
              <a:t>Cycle de l’eau / Assainissement</a:t>
            </a:r>
          </a:p>
          <a:p>
            <a:pPr>
              <a:spcBef>
                <a:spcPts val="600"/>
              </a:spcBef>
              <a:buFont typeface="Arial" panose="020B0604020202020204" pitchFamily="34" charset="0"/>
              <a:buChar char="•"/>
            </a:pPr>
            <a:r>
              <a:rPr lang="fr-FR" sz="2200" dirty="0">
                <a:solidFill>
                  <a:schemeClr val="tx1"/>
                </a:solidFill>
              </a:rPr>
              <a:t>Suite aux contrôles effectués par la SEFO et aux interrogations de beaucoup d’entre vous , organisation d’une </a:t>
            </a:r>
            <a:r>
              <a:rPr lang="fr-FR" sz="2200" dirty="0" err="1">
                <a:solidFill>
                  <a:schemeClr val="tx1"/>
                </a:solidFill>
              </a:rPr>
              <a:t>visio</a:t>
            </a:r>
            <a:r>
              <a:rPr lang="fr-FR" sz="2200" dirty="0">
                <a:solidFill>
                  <a:schemeClr val="tx1"/>
                </a:solidFill>
              </a:rPr>
              <a:t> conférence </a:t>
            </a:r>
            <a:r>
              <a:rPr lang="fr-FR" sz="2200" b="1" dirty="0">
                <a:solidFill>
                  <a:schemeClr val="tx1"/>
                </a:solidFill>
              </a:rPr>
              <a:t>le 11 mars 2025 </a:t>
            </a:r>
            <a:r>
              <a:rPr lang="fr-FR" sz="2200" dirty="0">
                <a:solidFill>
                  <a:schemeClr val="tx1"/>
                </a:solidFill>
              </a:rPr>
              <a:t>en présence de VGP , la Mairie et l’association . Sur demande le support de cette Visio conférence a été communiqué aux personnes absentes . </a:t>
            </a:r>
          </a:p>
          <a:p>
            <a:pPr>
              <a:spcBef>
                <a:spcPts val="600"/>
              </a:spcBef>
              <a:buFont typeface="Arial" panose="020B0604020202020204" pitchFamily="34" charset="0"/>
              <a:buChar char="•"/>
            </a:pPr>
            <a:r>
              <a:rPr lang="fr-FR" sz="2200" dirty="0">
                <a:solidFill>
                  <a:schemeClr val="tx1"/>
                </a:solidFill>
              </a:rPr>
              <a:t>Afin de répondre aux cas particuliers mise en place de réunions </a:t>
            </a:r>
          </a:p>
          <a:p>
            <a:pPr marL="400050" lvl="1" indent="0">
              <a:spcBef>
                <a:spcPts val="600"/>
              </a:spcBef>
              <a:buNone/>
            </a:pPr>
            <a:r>
              <a:rPr lang="fr-FR" sz="2200" dirty="0">
                <a:solidFill>
                  <a:schemeClr val="tx1"/>
                </a:solidFill>
              </a:rPr>
              <a:t>les 18 juin ,19 septembre 2025 et 16 janvier 2026 entre résidents et </a:t>
            </a:r>
            <a:r>
              <a:rPr lang="fr-FR" sz="2000" dirty="0">
                <a:solidFill>
                  <a:schemeClr val="tx1"/>
                </a:solidFill>
              </a:rPr>
              <a:t>VGP.  </a:t>
            </a:r>
          </a:p>
          <a:p>
            <a:pPr>
              <a:spcBef>
                <a:spcPts val="600"/>
              </a:spcBef>
              <a:buFont typeface="Arial" panose="020B0604020202020204" pitchFamily="34" charset="0"/>
              <a:buChar char="•"/>
            </a:pPr>
            <a:endParaRPr lang="fr-FR" sz="2600" dirty="0">
              <a:solidFill>
                <a:schemeClr val="tx1"/>
              </a:solidFill>
            </a:endParaRPr>
          </a:p>
        </p:txBody>
      </p:sp>
      <p:graphicFrame>
        <p:nvGraphicFramePr>
          <p:cNvPr id="6" name="Objet 5">
            <a:extLst>
              <a:ext uri="{FF2B5EF4-FFF2-40B4-BE49-F238E27FC236}">
                <a16:creationId xmlns:a16="http://schemas.microsoft.com/office/drawing/2014/main" id="{0B6335F1-4209-3B77-0F79-C06F3FA45633}"/>
              </a:ext>
            </a:extLst>
          </p:cNvPr>
          <p:cNvGraphicFramePr>
            <a:graphicFrameLocks noChangeAspect="1"/>
          </p:cNvGraphicFramePr>
          <p:nvPr>
            <p:extLst/>
          </p:nvPr>
        </p:nvGraphicFramePr>
        <p:xfrm>
          <a:off x="10058401" y="1235948"/>
          <a:ext cx="2002971" cy="3170752"/>
        </p:xfrm>
        <a:graphic>
          <a:graphicData uri="http://schemas.openxmlformats.org/presentationml/2006/ole">
            <mc:AlternateContent xmlns:mc="http://schemas.openxmlformats.org/markup-compatibility/2006">
              <mc:Choice xmlns:v="urn:schemas-microsoft-com:vml" Requires="v">
                <p:oleObj spid="_x0000_s21541" name="Document" r:id="rId5" imgW="5763233" imgH="9122739" progId="Word.Document.12">
                  <p:embed/>
                </p:oleObj>
              </mc:Choice>
              <mc:Fallback>
                <p:oleObj name="Document" r:id="rId5" imgW="5763233" imgH="9122739" progId="Word.Document.12">
                  <p:embed/>
                  <p:pic>
                    <p:nvPicPr>
                      <p:cNvPr id="6" name="Objet 5">
                        <a:extLst>
                          <a:ext uri="{FF2B5EF4-FFF2-40B4-BE49-F238E27FC236}">
                            <a16:creationId xmlns:a16="http://schemas.microsoft.com/office/drawing/2014/main" id="{0B6335F1-4209-3B77-0F79-C06F3FA45633}"/>
                          </a:ext>
                        </a:extLst>
                      </p:cNvPr>
                      <p:cNvPicPr/>
                      <p:nvPr/>
                    </p:nvPicPr>
                    <p:blipFill>
                      <a:blip r:embed="rId6"/>
                      <a:stretch>
                        <a:fillRect/>
                      </a:stretch>
                    </p:blipFill>
                    <p:spPr>
                      <a:xfrm>
                        <a:off x="10058401" y="1235948"/>
                        <a:ext cx="2002971" cy="3170752"/>
                      </a:xfrm>
                      <a:prstGeom prst="rect">
                        <a:avLst/>
                      </a:prstGeom>
                    </p:spPr>
                  </p:pic>
                </p:oleObj>
              </mc:Fallback>
            </mc:AlternateContent>
          </a:graphicData>
        </a:graphic>
      </p:graphicFrame>
    </p:spTree>
    <p:extLst>
      <p:ext uri="{BB962C8B-B14F-4D97-AF65-F5344CB8AC3E}">
        <p14:creationId xmlns:p14="http://schemas.microsoft.com/office/powerpoint/2010/main" val="369225474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30158" y="945243"/>
            <a:ext cx="8409482" cy="3046988"/>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3200" b="1" i="0" u="none" strike="noStrike" kern="0" cap="none" spc="0" normalizeH="0" baseline="0" noProof="0" dirty="0">
                <a:ln>
                  <a:noFill/>
                </a:ln>
                <a:effectLst/>
                <a:uLnTx/>
                <a:uFillTx/>
              </a:rPr>
              <a:t>La commission Environnement-Nuisances      	      reste à votre écoute :</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3200" b="1" i="0" u="none" strike="noStrike" kern="0" cap="none" spc="0" normalizeH="0" baseline="0" noProof="0" dirty="0">
              <a:ln>
                <a:noFill/>
              </a:ln>
              <a:solidFill>
                <a:sysClr val="windowText" lastClr="00000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3200" b="1" i="0" u="none" strike="noStrike" kern="0" cap="none" spc="0" normalizeH="0" baseline="0" noProof="0" dirty="0">
                <a:ln>
                  <a:noFill/>
                </a:ln>
                <a:solidFill>
                  <a:sysClr val="windowText" lastClr="000000"/>
                </a:solidFill>
                <a:effectLst/>
                <a:uLnTx/>
                <a:uFillTx/>
              </a:rPr>
              <a:t>   </a:t>
            </a:r>
            <a:endParaRPr kumimoji="0" lang="fr-FR" sz="3200" b="1" i="0" u="none" strike="noStrike" kern="0" cap="none" spc="0" normalizeH="0" baseline="0" noProof="0" dirty="0">
              <a:ln>
                <a:noFill/>
              </a:ln>
              <a:solidFill>
                <a:schemeClr val="accent1"/>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fr-FR" sz="3200" b="1" i="0" u="none" strike="noStrike" kern="0" cap="none" spc="0" normalizeH="0" baseline="0" noProof="0" dirty="0">
              <a:ln>
                <a:noFill/>
              </a:ln>
              <a:solidFill>
                <a:sysClr val="windowText" lastClr="000000"/>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3200" b="1" i="0" u="none" strike="noStrike" kern="0" cap="none" spc="0" normalizeH="0" baseline="0" noProof="0" dirty="0">
                <a:ln>
                  <a:noFill/>
                </a:ln>
                <a:solidFill>
                  <a:sysClr val="windowText" lastClr="000000"/>
                </a:solidFill>
                <a:effectLst/>
                <a:uLnTx/>
                <a:uFillTx/>
              </a:rPr>
              <a:t>                           </a:t>
            </a:r>
          </a:p>
        </p:txBody>
      </p:sp>
      <p:pic>
        <p:nvPicPr>
          <p:cNvPr id="7" name="Image 6"/>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47714" y="2468737"/>
            <a:ext cx="1374369" cy="1328082"/>
          </a:xfrm>
          <a:prstGeom prst="rect">
            <a:avLst/>
          </a:prstGeom>
          <a:noFill/>
          <a:ln>
            <a:noFill/>
          </a:ln>
        </p:spPr>
      </p:pic>
      <p:sp>
        <p:nvSpPr>
          <p:cNvPr id="8" name="ZoneTexte 7">
            <a:extLst>
              <a:ext uri="{FF2B5EF4-FFF2-40B4-BE49-F238E27FC236}">
                <a16:creationId xmlns:a16="http://schemas.microsoft.com/office/drawing/2014/main" id="{643D26FF-BD8C-481C-B4CC-2E89A7BB3410}"/>
              </a:ext>
            </a:extLst>
          </p:cNvPr>
          <p:cNvSpPr txBox="1"/>
          <p:nvPr/>
        </p:nvSpPr>
        <p:spPr>
          <a:xfrm>
            <a:off x="1491191" y="4289591"/>
            <a:ext cx="7606510" cy="707886"/>
          </a:xfrm>
          <a:prstGeom prst="rect">
            <a:avLst/>
          </a:prstGeom>
          <a:noFill/>
        </p:spPr>
        <p:txBody>
          <a:bodyPr wrap="square">
            <a:spAutoFit/>
          </a:bodyPr>
          <a:lstStyle/>
          <a:p>
            <a:pPr algn="ctr"/>
            <a:r>
              <a:rPr lang="fr-FR" sz="2000" dirty="0"/>
              <a:t>Vous pouvez consulter tous les documents cités sur :         </a:t>
            </a:r>
            <a:r>
              <a:rPr lang="fr-FR" sz="2000" dirty="0">
                <a:solidFill>
                  <a:schemeClr val="accent1"/>
                </a:solidFill>
              </a:rPr>
              <a:t>https://www.chataigneraie.info/commissions/environnement/</a:t>
            </a:r>
          </a:p>
        </p:txBody>
      </p:sp>
      <p:pic>
        <p:nvPicPr>
          <p:cNvPr id="2" name="Image 1">
            <a:extLst>
              <a:ext uri="{FF2B5EF4-FFF2-40B4-BE49-F238E27FC236}">
                <a16:creationId xmlns:a16="http://schemas.microsoft.com/office/drawing/2014/main" id="{FA0947F4-59D0-2ADD-B63B-3BE5E8B80C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878" y="5264059"/>
            <a:ext cx="1088313" cy="1317276"/>
          </a:xfrm>
          <a:prstGeom prst="rect">
            <a:avLst/>
          </a:prstGeom>
        </p:spPr>
      </p:pic>
    </p:spTree>
    <p:extLst>
      <p:ext uri="{BB962C8B-B14F-4D97-AF65-F5344CB8AC3E}">
        <p14:creationId xmlns:p14="http://schemas.microsoft.com/office/powerpoint/2010/main" val="137031346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D909E217-F976-1B15-B948-2B12377DEAE8}"/>
              </a:ext>
            </a:extLst>
          </p:cNvPr>
          <p:cNvSpPr txBox="1">
            <a:spLocks noChangeArrowheads="1"/>
          </p:cNvSpPr>
          <p:nvPr/>
        </p:nvSpPr>
        <p:spPr>
          <a:xfrm>
            <a:off x="1112049" y="722359"/>
            <a:ext cx="8596668" cy="799476"/>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b="1" dirty="0">
                <a:effectLst>
                  <a:outerShdw blurRad="38100" dist="38100" dir="2700000" algn="tl">
                    <a:srgbClr val="000000">
                      <a:alpha val="43137"/>
                    </a:srgbClr>
                  </a:outerShdw>
                </a:effectLst>
              </a:rPr>
              <a:t>Commission Boisement</a:t>
            </a:r>
          </a:p>
        </p:txBody>
      </p:sp>
      <p:sp>
        <p:nvSpPr>
          <p:cNvPr id="8" name="Rectangle 3">
            <a:extLst>
              <a:ext uri="{FF2B5EF4-FFF2-40B4-BE49-F238E27FC236}">
                <a16:creationId xmlns:a16="http://schemas.microsoft.com/office/drawing/2014/main" id="{5C90E7D2-6471-E206-D475-71B2C906B27D}"/>
              </a:ext>
            </a:extLst>
          </p:cNvPr>
          <p:cNvSpPr txBox="1">
            <a:spLocks noChangeArrowheads="1"/>
          </p:cNvSpPr>
          <p:nvPr/>
        </p:nvSpPr>
        <p:spPr>
          <a:xfrm>
            <a:off x="1366863" y="4614186"/>
            <a:ext cx="8229600" cy="100745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ctr">
              <a:buFont typeface="Wingdings" pitchFamily="2" charset="2"/>
              <a:buNone/>
            </a:pPr>
            <a:r>
              <a:rPr lang="fr-FR" sz="2400" dirty="0"/>
              <a:t>Monsieur Patrice BELLOCQ</a:t>
            </a:r>
          </a:p>
          <a:p>
            <a:pPr algn="ctr">
              <a:buFont typeface="Wingdings" pitchFamily="2" charset="2"/>
              <a:buNone/>
            </a:pPr>
            <a:r>
              <a:rPr lang="fr-FR" sz="2000" i="1" dirty="0"/>
              <a:t>Coordonnateur de la Commission Boisement</a:t>
            </a:r>
          </a:p>
        </p:txBody>
      </p:sp>
      <p:sp>
        <p:nvSpPr>
          <p:cNvPr id="9" name="Rectangle 8">
            <a:extLst>
              <a:ext uri="{FF2B5EF4-FFF2-40B4-BE49-F238E27FC236}">
                <a16:creationId xmlns:a16="http://schemas.microsoft.com/office/drawing/2014/main" id="{FEFA1910-FC69-80FF-D7AD-68625304A8F9}"/>
              </a:ext>
            </a:extLst>
          </p:cNvPr>
          <p:cNvSpPr/>
          <p:nvPr/>
        </p:nvSpPr>
        <p:spPr>
          <a:xfrm>
            <a:off x="2724237" y="5914286"/>
            <a:ext cx="6057918" cy="461665"/>
          </a:xfrm>
          <a:prstGeom prst="rect">
            <a:avLst/>
          </a:prstGeom>
        </p:spPr>
        <p:txBody>
          <a:bodyPr wrap="square">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altLang="fr-FR" sz="1200" b="0" i="1" u="none" strike="noStrike" kern="1200" cap="none" spc="0" normalizeH="0" baseline="0" noProof="0" dirty="0">
                <a:ln>
                  <a:noFill/>
                </a:ln>
                <a:solidFill>
                  <a:prstClr val="black"/>
                </a:solidFill>
                <a:effectLst/>
                <a:uLnTx/>
                <a:uFillTx/>
                <a:latin typeface="Trebuchet MS"/>
                <a:ea typeface="+mn-ea"/>
                <a:cs typeface="+mn-cs"/>
              </a:rPr>
              <a:t>Membres : Patrice Bellocq, Jean-Pierre Lieubray, Anne Zimmermann, </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altLang="fr-FR" sz="1200" b="0" i="1" u="none" strike="noStrike" kern="1200" cap="none" spc="0" normalizeH="0" baseline="0" noProof="0" dirty="0">
                <a:ln>
                  <a:noFill/>
                </a:ln>
                <a:solidFill>
                  <a:prstClr val="black"/>
                </a:solidFill>
                <a:effectLst/>
                <a:uLnTx/>
                <a:uFillTx/>
                <a:latin typeface="Trebuchet MS"/>
                <a:ea typeface="+mn-ea"/>
                <a:cs typeface="+mn-cs"/>
              </a:rPr>
              <a:t>Alexandra Rigaud, Daniel Messiaen (membre honoraire) </a:t>
            </a:r>
          </a:p>
        </p:txBody>
      </p:sp>
      <p:pic>
        <p:nvPicPr>
          <p:cNvPr id="6146" name="Picture 2" descr="Reboisement : folklore ou volonté réelle de protéger l’environnement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4869" y="1629317"/>
            <a:ext cx="2233587" cy="2877386"/>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381222157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71129" y="794787"/>
            <a:ext cx="8596668" cy="630106"/>
          </a:xfrm>
        </p:spPr>
        <p:txBody>
          <a:bodyPr>
            <a:noAutofit/>
          </a:bodyPr>
          <a:lstStyle/>
          <a:p>
            <a:pPr algn="ctr"/>
            <a:r>
              <a:rPr lang="fr-FR" sz="3200" b="1" dirty="0"/>
              <a:t>Activité en 2025</a:t>
            </a:r>
            <a:br>
              <a:rPr lang="fr-FR" sz="3200" b="1" dirty="0"/>
            </a:br>
            <a:r>
              <a:rPr lang="fr-FR" sz="3200" b="1" dirty="0"/>
              <a:t> </a:t>
            </a:r>
            <a:endParaRPr lang="fr-FR" sz="3200" dirty="0"/>
          </a:p>
        </p:txBody>
      </p:sp>
      <p:sp>
        <p:nvSpPr>
          <p:cNvPr id="6" name="Espace réservé du contenu 2"/>
          <p:cNvSpPr txBox="1">
            <a:spLocks/>
          </p:cNvSpPr>
          <p:nvPr/>
        </p:nvSpPr>
        <p:spPr>
          <a:xfrm>
            <a:off x="1213658" y="1583603"/>
            <a:ext cx="9010997" cy="386954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342900" marR="0" lvl="0" indent="-342900" algn="l" defTabSz="457200" rtl="0" eaLnBrk="1" fontAlgn="auto" latinLnBrk="0" hangingPunct="1">
              <a:lnSpc>
                <a:spcPct val="120000"/>
              </a:lnSpc>
              <a:spcBef>
                <a:spcPts val="1000"/>
              </a:spcBef>
              <a:buClr>
                <a:srgbClr val="90C226"/>
              </a:buClr>
              <a:buSzPct val="80000"/>
              <a:buFont typeface="Wingdings" pitchFamily="2" charset="2"/>
              <a:buChar char="Ø"/>
              <a:tabLst/>
              <a:defRPr/>
            </a:pPr>
            <a:r>
              <a:rPr lang="fr-FR" sz="2800" b="1" u="sng" dirty="0">
                <a:solidFill>
                  <a:schemeClr val="tx1"/>
                </a:solidFill>
                <a:latin typeface="Trebuchet MS"/>
              </a:rPr>
              <a:t>71 sites concernés</a:t>
            </a:r>
            <a:r>
              <a:rPr kumimoji="0" lang="fr-FR" sz="2800" b="1" i="0" u="sng" strike="noStrike" kern="1200" cap="none" spc="0" normalizeH="0" baseline="0" noProof="0" dirty="0">
                <a:ln>
                  <a:noFill/>
                </a:ln>
                <a:solidFill>
                  <a:schemeClr val="tx1"/>
                </a:solidFill>
                <a:effectLst/>
                <a:uLnTx/>
                <a:uFillTx/>
                <a:latin typeface="Trebuchet MS"/>
                <a:ea typeface="+mn-ea"/>
                <a:cs typeface="+mn-cs"/>
              </a:rPr>
              <a:t> dont 22 nouveaux, </a:t>
            </a:r>
            <a:r>
              <a:rPr lang="fr-FR" sz="2800" b="1" u="sng" dirty="0">
                <a:solidFill>
                  <a:schemeClr val="tx1"/>
                </a:solidFill>
                <a:latin typeface="Trebuchet MS"/>
              </a:rPr>
              <a:t>pour les actions suivantes :</a:t>
            </a:r>
            <a:endParaRPr kumimoji="0" lang="fr-FR" sz="2800" b="1" i="0" u="sng" strike="noStrike" kern="1200" cap="none" spc="0" normalizeH="0" baseline="0" noProof="0" dirty="0">
              <a:ln>
                <a:noFill/>
              </a:ln>
              <a:solidFill>
                <a:schemeClr val="tx1"/>
              </a:solidFill>
              <a:effectLst/>
              <a:uLnTx/>
              <a:uFillTx/>
              <a:latin typeface="Trebuchet MS"/>
              <a:ea typeface="+mn-ea"/>
              <a:cs typeface="+mn-cs"/>
            </a:endParaRPr>
          </a:p>
          <a:p>
            <a:pPr lvl="1">
              <a:lnSpc>
                <a:spcPct val="110000"/>
              </a:lnSpc>
              <a:spcBef>
                <a:spcPts val="600"/>
              </a:spcBef>
              <a:buClr>
                <a:srgbClr val="90C226"/>
              </a:buClr>
              <a:buFont typeface="Wingdings" panose="05000000000000000000" pitchFamily="2" charset="2"/>
              <a:buChar char="§"/>
              <a:defRPr/>
            </a:pPr>
            <a:r>
              <a:rPr kumimoji="0" lang="fr-FR" sz="2400" b="1" i="0" u="none" strike="noStrike" kern="1200" cap="none" spc="0" normalizeH="0" baseline="0" noProof="0" dirty="0">
                <a:ln>
                  <a:noFill/>
                </a:ln>
                <a:solidFill>
                  <a:schemeClr val="tx1"/>
                </a:solidFill>
                <a:effectLst/>
                <a:uLnTx/>
                <a:uFillTx/>
                <a:latin typeface="Trebuchet MS"/>
                <a:ea typeface="+mn-ea"/>
                <a:cs typeface="+mn-cs"/>
              </a:rPr>
              <a:t>45 demandes de conseils, </a:t>
            </a:r>
          </a:p>
          <a:p>
            <a:pPr lvl="1">
              <a:lnSpc>
                <a:spcPct val="110000"/>
              </a:lnSpc>
              <a:spcBef>
                <a:spcPts val="600"/>
              </a:spcBef>
              <a:buClr>
                <a:srgbClr val="90C226"/>
              </a:buClr>
              <a:buFont typeface="Wingdings" panose="05000000000000000000" pitchFamily="2" charset="2"/>
              <a:buChar char="§"/>
              <a:defRPr/>
            </a:pPr>
            <a:r>
              <a:rPr kumimoji="0" lang="fr-FR" sz="2400" b="1" i="0" u="none" strike="noStrike" kern="1200" cap="none" spc="0" normalizeH="0" baseline="0" noProof="0" dirty="0">
                <a:ln>
                  <a:noFill/>
                </a:ln>
                <a:solidFill>
                  <a:schemeClr val="tx1"/>
                </a:solidFill>
                <a:effectLst/>
                <a:uLnTx/>
                <a:uFillTx/>
                <a:latin typeface="Trebuchet MS"/>
                <a:ea typeface="+mn-ea"/>
                <a:cs typeface="+mn-cs"/>
              </a:rPr>
              <a:t>32 </a:t>
            </a:r>
            <a:r>
              <a:rPr lang="fr-FR" sz="2400" b="1" dirty="0">
                <a:solidFill>
                  <a:schemeClr val="tx1"/>
                </a:solidFill>
              </a:rPr>
              <a:t>vérifications succinctes ou inventaires détaillés du boisement avec rapports</a:t>
            </a:r>
            <a:r>
              <a:rPr kumimoji="0" lang="fr-FR" sz="2400" b="1" i="0" u="none" strike="noStrike" kern="1200" cap="none" spc="0" normalizeH="0" baseline="0" noProof="0" dirty="0">
                <a:ln>
                  <a:noFill/>
                </a:ln>
                <a:solidFill>
                  <a:schemeClr val="tx1"/>
                </a:solidFill>
                <a:effectLst/>
                <a:uLnTx/>
                <a:uFillTx/>
                <a:latin typeface="Trebuchet MS"/>
                <a:ea typeface="+mn-ea"/>
                <a:cs typeface="+mn-cs"/>
              </a:rPr>
              <a:t>,</a:t>
            </a:r>
          </a:p>
          <a:p>
            <a:pPr lvl="1">
              <a:lnSpc>
                <a:spcPct val="110000"/>
              </a:lnSpc>
              <a:spcBef>
                <a:spcPts val="600"/>
              </a:spcBef>
              <a:buClr>
                <a:srgbClr val="90C226"/>
              </a:buClr>
              <a:buFont typeface="Wingdings" panose="05000000000000000000" pitchFamily="2" charset="2"/>
              <a:buChar char="§"/>
              <a:defRPr/>
            </a:pPr>
            <a:r>
              <a:rPr kumimoji="0" lang="fr-FR" sz="2400" b="1" i="0" u="none" strike="noStrike" kern="1200" cap="none" spc="0" normalizeH="0" baseline="0" noProof="0" dirty="0">
                <a:ln>
                  <a:noFill/>
                </a:ln>
                <a:solidFill>
                  <a:schemeClr val="tx1"/>
                </a:solidFill>
                <a:effectLst/>
                <a:uLnTx/>
                <a:uFillTx/>
                <a:latin typeface="Trebuchet MS"/>
                <a:ea typeface="+mn-ea"/>
                <a:cs typeface="+mn-cs"/>
              </a:rPr>
              <a:t>35 demandes </a:t>
            </a:r>
            <a:r>
              <a:rPr lang="fr-FR" sz="2400" b="1" dirty="0">
                <a:solidFill>
                  <a:schemeClr val="tx1"/>
                </a:solidFill>
                <a:latin typeface="Trebuchet MS"/>
              </a:rPr>
              <a:t>of</a:t>
            </a:r>
            <a:r>
              <a:rPr kumimoji="0" lang="fr-FR" sz="2400" b="1" i="0" u="none" strike="noStrike" kern="1200" cap="none" spc="0" normalizeH="0" baseline="0" noProof="0" dirty="0" err="1">
                <a:ln>
                  <a:noFill/>
                </a:ln>
                <a:solidFill>
                  <a:schemeClr val="tx1"/>
                </a:solidFill>
                <a:effectLst/>
                <a:uLnTx/>
                <a:uFillTx/>
                <a:latin typeface="Trebuchet MS"/>
                <a:ea typeface="+mn-ea"/>
                <a:cs typeface="+mn-cs"/>
              </a:rPr>
              <a:t>ficielles</a:t>
            </a:r>
            <a:r>
              <a:rPr lang="fr-FR" sz="2400" b="1" dirty="0">
                <a:solidFill>
                  <a:schemeClr val="tx1"/>
                </a:solidFill>
                <a:latin typeface="Trebuchet MS"/>
              </a:rPr>
              <a:t> </a:t>
            </a:r>
            <a:r>
              <a:rPr kumimoji="0" lang="fr-FR" sz="2400" b="1" i="0" u="none" strike="noStrike" kern="1200" cap="none" spc="0" normalizeH="0" baseline="0" noProof="0" dirty="0">
                <a:ln>
                  <a:noFill/>
                </a:ln>
                <a:solidFill>
                  <a:schemeClr val="tx1"/>
                </a:solidFill>
                <a:effectLst/>
                <a:uLnTx/>
                <a:uFillTx/>
                <a:latin typeface="Trebuchet MS"/>
                <a:ea typeface="+mn-ea"/>
                <a:cs typeface="+mn-cs"/>
              </a:rPr>
              <a:t>ou souhaits d’abattage, </a:t>
            </a:r>
          </a:p>
          <a:p>
            <a:pPr lvl="1">
              <a:lnSpc>
                <a:spcPct val="110000"/>
              </a:lnSpc>
              <a:spcBef>
                <a:spcPts val="600"/>
              </a:spcBef>
              <a:buClr>
                <a:srgbClr val="90C226"/>
              </a:buClr>
              <a:buFont typeface="Wingdings" panose="05000000000000000000" pitchFamily="2" charset="2"/>
              <a:buChar char="§"/>
              <a:defRPr/>
            </a:pPr>
            <a:r>
              <a:rPr kumimoji="0" lang="fr-FR" sz="2400" b="1" i="0" u="none" strike="noStrike" kern="1200" cap="none" spc="0" normalizeH="0" baseline="0" noProof="0" dirty="0">
                <a:ln>
                  <a:noFill/>
                </a:ln>
                <a:solidFill>
                  <a:schemeClr val="tx1"/>
                </a:solidFill>
                <a:effectLst/>
                <a:uLnTx/>
                <a:uFillTx/>
                <a:latin typeface="Trebuchet MS"/>
                <a:ea typeface="+mn-ea"/>
                <a:cs typeface="+mn-cs"/>
              </a:rPr>
              <a:t>16 dossiers de construction, modification, ou réaménagement (dont 5 avec création de lot),</a:t>
            </a:r>
          </a:p>
          <a:p>
            <a:pPr marL="400050" lvl="1" indent="0">
              <a:lnSpc>
                <a:spcPct val="120000"/>
              </a:lnSpc>
              <a:buClr>
                <a:srgbClr val="90C226"/>
              </a:buClr>
              <a:buNone/>
              <a:defRPr/>
            </a:pPr>
            <a:endParaRPr kumimoji="0" lang="fr-FR" sz="1200" b="0" i="0" u="none" strike="noStrike" kern="1200" cap="none" spc="0" normalizeH="0" baseline="0" noProof="0" dirty="0">
              <a:ln>
                <a:noFill/>
              </a:ln>
              <a:solidFill>
                <a:schemeClr val="tx1"/>
              </a:solidFill>
              <a:effectLst/>
              <a:uLnTx/>
              <a:uFillTx/>
              <a:latin typeface="Trebuchet MS"/>
              <a:ea typeface="+mn-ea"/>
              <a:cs typeface="+mn-cs"/>
            </a:endParaRPr>
          </a:p>
        </p:txBody>
      </p:sp>
      <p:sp>
        <p:nvSpPr>
          <p:cNvPr id="3" name="Titre 1">
            <a:extLst>
              <a:ext uri="{FF2B5EF4-FFF2-40B4-BE49-F238E27FC236}">
                <a16:creationId xmlns:a16="http://schemas.microsoft.com/office/drawing/2014/main" id="{03C13FE7-7620-6BF9-C189-1F7BD1FFEECD}"/>
              </a:ext>
            </a:extLst>
          </p:cNvPr>
          <p:cNvSpPr txBox="1">
            <a:spLocks/>
          </p:cNvSpPr>
          <p:nvPr/>
        </p:nvSpPr>
        <p:spPr>
          <a:xfrm>
            <a:off x="450120" y="311954"/>
            <a:ext cx="8596668" cy="358785"/>
          </a:xfrm>
          <a:prstGeom prst="rect">
            <a:avLst/>
          </a:prstGeom>
        </p:spPr>
        <p:txBody>
          <a:bodyPr vert="horz" lIns="91440" tIns="45720" rIns="91440" bIns="45720" rtlCol="0" anchor="t">
            <a:normAutofit fontScale="90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200" b="1" dirty="0"/>
              <a:t>Commission Boisement - Activité </a:t>
            </a:r>
            <a:endParaRPr lang="fr-FR" dirty="0"/>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253123704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5B60D-8BF3-4E5C-88FD-129A384FCF6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B333CB3-BC79-A153-7F2B-16B9ACB99FDC}"/>
              </a:ext>
            </a:extLst>
          </p:cNvPr>
          <p:cNvSpPr>
            <a:spLocks noGrp="1"/>
          </p:cNvSpPr>
          <p:nvPr>
            <p:ph type="title"/>
          </p:nvPr>
        </p:nvSpPr>
        <p:spPr>
          <a:xfrm>
            <a:off x="771129" y="794787"/>
            <a:ext cx="8596668" cy="630106"/>
          </a:xfrm>
        </p:spPr>
        <p:txBody>
          <a:bodyPr>
            <a:noAutofit/>
          </a:bodyPr>
          <a:lstStyle/>
          <a:p>
            <a:pPr algn="ctr"/>
            <a:r>
              <a:rPr lang="fr-FR" sz="3200" b="1" dirty="0"/>
              <a:t>Activité en 2025 </a:t>
            </a:r>
            <a:endParaRPr lang="fr-FR" sz="3200" dirty="0"/>
          </a:p>
        </p:txBody>
      </p:sp>
      <p:sp>
        <p:nvSpPr>
          <p:cNvPr id="6" name="Espace réservé du contenu 2">
            <a:extLst>
              <a:ext uri="{FF2B5EF4-FFF2-40B4-BE49-F238E27FC236}">
                <a16:creationId xmlns:a16="http://schemas.microsoft.com/office/drawing/2014/main" id="{D4DB3317-E718-E708-84C4-D9A22C028056}"/>
              </a:ext>
            </a:extLst>
          </p:cNvPr>
          <p:cNvSpPr txBox="1">
            <a:spLocks/>
          </p:cNvSpPr>
          <p:nvPr/>
        </p:nvSpPr>
        <p:spPr>
          <a:xfrm>
            <a:off x="1246908" y="1741476"/>
            <a:ext cx="9174563" cy="4605536"/>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lnSpc>
                <a:spcPct val="110000"/>
              </a:lnSpc>
              <a:spcBef>
                <a:spcPts val="600"/>
              </a:spcBef>
              <a:buClr>
                <a:srgbClr val="90C226"/>
              </a:buClr>
              <a:buFont typeface="Wingdings" panose="05000000000000000000" pitchFamily="2" charset="2"/>
              <a:buChar char="§"/>
              <a:defRPr/>
            </a:pPr>
            <a:r>
              <a:rPr lang="fr-FR" sz="2400" b="1" dirty="0">
                <a:solidFill>
                  <a:schemeClr val="tx1"/>
                </a:solidFill>
                <a:latin typeface="Trebuchet MS"/>
              </a:rPr>
              <a:t>4</a:t>
            </a:r>
            <a:r>
              <a:rPr kumimoji="0" lang="fr-FR" sz="2400" b="1" i="0" u="none" strike="noStrike" kern="1200" cap="none" spc="0" normalizeH="0" baseline="0" noProof="0" dirty="0">
                <a:ln>
                  <a:noFill/>
                </a:ln>
                <a:solidFill>
                  <a:schemeClr val="tx1"/>
                </a:solidFill>
                <a:effectLst/>
                <a:uLnTx/>
                <a:uFillTx/>
                <a:latin typeface="Trebuchet MS"/>
                <a:ea typeface="+mn-ea"/>
                <a:cs typeface="+mn-cs"/>
              </a:rPr>
              <a:t> abattages non réglementaires sans possibilité de préservation en urgence,</a:t>
            </a:r>
          </a:p>
          <a:p>
            <a:pPr lvl="1">
              <a:lnSpc>
                <a:spcPct val="110000"/>
              </a:lnSpc>
              <a:spcBef>
                <a:spcPts val="600"/>
              </a:spcBef>
              <a:buClr>
                <a:srgbClr val="90C226"/>
              </a:buClr>
              <a:buFont typeface="Wingdings" panose="05000000000000000000" pitchFamily="2" charset="2"/>
              <a:buChar char="§"/>
              <a:defRPr/>
            </a:pPr>
            <a:r>
              <a:rPr kumimoji="0" lang="fr-FR" sz="2400" b="1" i="0" u="none" strike="noStrike" kern="1200" cap="none" spc="0" normalizeH="0" baseline="0" noProof="0" dirty="0">
                <a:ln>
                  <a:noFill/>
                </a:ln>
                <a:solidFill>
                  <a:schemeClr val="tx1"/>
                </a:solidFill>
                <a:effectLst/>
                <a:uLnTx/>
                <a:uFillTx/>
                <a:latin typeface="Trebuchet MS"/>
                <a:ea typeface="+mn-ea"/>
                <a:cs typeface="+mn-cs"/>
              </a:rPr>
              <a:t>13 conciliations entre riverains ou entre propriétaires et locataires,</a:t>
            </a:r>
          </a:p>
          <a:p>
            <a:pPr lvl="1">
              <a:lnSpc>
                <a:spcPct val="110000"/>
              </a:lnSpc>
              <a:spcBef>
                <a:spcPts val="600"/>
              </a:spcBef>
              <a:buClr>
                <a:srgbClr val="90C226"/>
              </a:buClr>
              <a:buFont typeface="Wingdings" panose="05000000000000000000" pitchFamily="2" charset="2"/>
              <a:buChar char="§"/>
              <a:defRPr/>
            </a:pPr>
            <a:r>
              <a:rPr lang="fr-FR" sz="2400" b="1" dirty="0">
                <a:solidFill>
                  <a:schemeClr val="tx1"/>
                </a:solidFill>
              </a:rPr>
              <a:t>17 problèmes de tailles de haies ou d’arbres « partagés »</a:t>
            </a:r>
            <a:r>
              <a:rPr kumimoji="0" lang="fr-FR" sz="2400" b="1" i="0" u="none" strike="noStrike" kern="1200" cap="none" spc="0" normalizeH="0" baseline="0" noProof="0" dirty="0">
                <a:ln>
                  <a:noFill/>
                </a:ln>
                <a:solidFill>
                  <a:schemeClr val="tx1"/>
                </a:solidFill>
                <a:effectLst/>
                <a:uLnTx/>
                <a:uFillTx/>
                <a:latin typeface="Trebuchet MS"/>
                <a:ea typeface="+mn-ea"/>
                <a:cs typeface="+mn-cs"/>
              </a:rPr>
              <a:t> débordant sur la chaussée ou chez un voisin.</a:t>
            </a:r>
          </a:p>
          <a:p>
            <a:pPr lvl="1">
              <a:lnSpc>
                <a:spcPct val="110000"/>
              </a:lnSpc>
              <a:spcBef>
                <a:spcPts val="600"/>
              </a:spcBef>
              <a:buClr>
                <a:srgbClr val="90C226"/>
              </a:buClr>
              <a:buFont typeface="Wingdings" panose="05000000000000000000" pitchFamily="2" charset="2"/>
              <a:buChar char="§"/>
              <a:defRPr/>
            </a:pPr>
            <a:endParaRPr kumimoji="0" lang="fr-FR" sz="2400" b="1" i="0" u="none" strike="noStrike" kern="1200" cap="none" spc="0" normalizeH="0" baseline="0" noProof="0" dirty="0">
              <a:ln>
                <a:noFill/>
              </a:ln>
              <a:solidFill>
                <a:schemeClr val="tx1"/>
              </a:solidFill>
              <a:effectLst/>
              <a:uLnTx/>
              <a:uFillTx/>
              <a:latin typeface="Trebuchet MS"/>
              <a:ea typeface="+mn-ea"/>
              <a:cs typeface="+mn-cs"/>
            </a:endParaRPr>
          </a:p>
          <a:p>
            <a:pPr marL="400050" lvl="1" indent="0">
              <a:lnSpc>
                <a:spcPct val="120000"/>
              </a:lnSpc>
              <a:buClr>
                <a:srgbClr val="90C226"/>
              </a:buClr>
              <a:buNone/>
              <a:defRPr/>
            </a:pPr>
            <a:r>
              <a:rPr kumimoji="0" lang="fr-FR" sz="2400" b="1" i="0" u="none" strike="noStrike" kern="1200" cap="none" spc="0" normalizeH="0" baseline="0" noProof="0" dirty="0">
                <a:ln>
                  <a:noFill/>
                </a:ln>
                <a:solidFill>
                  <a:schemeClr val="tx1"/>
                </a:solidFill>
                <a:effectLst/>
                <a:uLnTx/>
                <a:uFillTx/>
                <a:latin typeface="Trebuchet MS"/>
                <a:ea typeface="+mn-ea"/>
                <a:cs typeface="+mn-cs"/>
              </a:rPr>
              <a:t>Parmi ces 71 dossiers, </a:t>
            </a:r>
          </a:p>
          <a:p>
            <a:pPr marL="400050" lvl="1" indent="0">
              <a:lnSpc>
                <a:spcPct val="120000"/>
              </a:lnSpc>
              <a:buClr>
                <a:srgbClr val="90C226"/>
              </a:buClr>
              <a:buNone/>
              <a:defRPr/>
            </a:pPr>
            <a:r>
              <a:rPr lang="fr-FR" sz="2400" b="1" dirty="0">
                <a:solidFill>
                  <a:schemeClr val="tx1"/>
                </a:solidFill>
                <a:latin typeface="Trebuchet MS"/>
              </a:rPr>
              <a:t>  </a:t>
            </a:r>
            <a:r>
              <a:rPr kumimoji="0" lang="fr-FR" sz="2400" b="1" i="0" u="none" strike="noStrike" kern="1200" cap="none" spc="0" normalizeH="0" baseline="0" noProof="0" dirty="0">
                <a:ln>
                  <a:noFill/>
                </a:ln>
                <a:solidFill>
                  <a:schemeClr val="tx1"/>
                </a:solidFill>
                <a:effectLst/>
                <a:uLnTx/>
                <a:uFillTx/>
                <a:latin typeface="Trebuchet MS"/>
                <a:ea typeface="+mn-ea"/>
                <a:cs typeface="+mn-cs"/>
              </a:rPr>
              <a:t>13 ont pu être clos et 58 sont encore considérés « en cours de traitement ».</a:t>
            </a:r>
          </a:p>
          <a:p>
            <a:pPr marL="400050" lvl="1" indent="0">
              <a:lnSpc>
                <a:spcPct val="120000"/>
              </a:lnSpc>
              <a:buClr>
                <a:srgbClr val="90C226"/>
              </a:buClr>
              <a:buNone/>
              <a:defRPr/>
            </a:pPr>
            <a:endParaRPr kumimoji="0" lang="fr-FR" sz="1200" b="0" i="0" u="none" strike="noStrike" kern="1200" cap="none" spc="0" normalizeH="0" baseline="0" noProof="0" dirty="0">
              <a:ln>
                <a:noFill/>
              </a:ln>
              <a:solidFill>
                <a:schemeClr val="tx1"/>
              </a:solidFill>
              <a:effectLst/>
              <a:uLnTx/>
              <a:uFillTx/>
              <a:latin typeface="Trebuchet MS"/>
              <a:ea typeface="+mn-ea"/>
              <a:cs typeface="+mn-cs"/>
            </a:endParaRPr>
          </a:p>
        </p:txBody>
      </p:sp>
      <p:sp>
        <p:nvSpPr>
          <p:cNvPr id="3" name="Titre 1">
            <a:extLst>
              <a:ext uri="{FF2B5EF4-FFF2-40B4-BE49-F238E27FC236}">
                <a16:creationId xmlns:a16="http://schemas.microsoft.com/office/drawing/2014/main" id="{B069F03F-AC34-39BE-4CF8-826FCF7EBF4E}"/>
              </a:ext>
            </a:extLst>
          </p:cNvPr>
          <p:cNvSpPr txBox="1">
            <a:spLocks/>
          </p:cNvSpPr>
          <p:nvPr/>
        </p:nvSpPr>
        <p:spPr>
          <a:xfrm>
            <a:off x="450120" y="311954"/>
            <a:ext cx="8596668" cy="358785"/>
          </a:xfrm>
          <a:prstGeom prst="rect">
            <a:avLst/>
          </a:prstGeom>
        </p:spPr>
        <p:txBody>
          <a:bodyPr vert="horz" lIns="91440" tIns="45720" rIns="91440" bIns="45720" rtlCol="0" anchor="t">
            <a:normAutofit fontScale="90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200" b="1" dirty="0"/>
              <a:t>Commission Boisement – Activité  </a:t>
            </a:r>
            <a:endParaRPr lang="fr-FR" dirty="0"/>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86249510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F8BFAB9-D615-B585-E376-19C09EC8E5D2}"/>
              </a:ext>
            </a:extLst>
          </p:cNvPr>
          <p:cNvSpPr>
            <a:spLocks noGrp="1"/>
          </p:cNvSpPr>
          <p:nvPr>
            <p:ph idx="1"/>
          </p:nvPr>
        </p:nvSpPr>
        <p:spPr>
          <a:xfrm>
            <a:off x="1425389" y="1744344"/>
            <a:ext cx="8480612" cy="4634685"/>
          </a:xfrm>
        </p:spPr>
        <p:txBody>
          <a:bodyPr>
            <a:normAutofit fontScale="77500" lnSpcReduction="20000"/>
          </a:bodyPr>
          <a:lstStyle/>
          <a:p>
            <a:pPr>
              <a:lnSpc>
                <a:spcPct val="120000"/>
              </a:lnSpc>
              <a:spcBef>
                <a:spcPts val="0"/>
              </a:spcBef>
              <a:spcAft>
                <a:spcPts val="600"/>
              </a:spcAft>
              <a:buFont typeface="Wingdings" panose="05000000000000000000" pitchFamily="2" charset="2"/>
              <a:buChar char="Ø"/>
            </a:pPr>
            <a:r>
              <a:rPr lang="fr-FR" sz="3000" dirty="0">
                <a:solidFill>
                  <a:schemeClr val="tx1"/>
                </a:solidFill>
              </a:rPr>
              <a:t>Un arbre de haute tige par 100m2 non bâti.</a:t>
            </a:r>
          </a:p>
          <a:p>
            <a:pPr>
              <a:lnSpc>
                <a:spcPct val="120000"/>
              </a:lnSpc>
              <a:spcBef>
                <a:spcPts val="0"/>
              </a:spcBef>
              <a:spcAft>
                <a:spcPts val="600"/>
              </a:spcAft>
              <a:buFont typeface="Wingdings" panose="05000000000000000000" pitchFamily="2" charset="2"/>
              <a:buChar char="Ø"/>
            </a:pPr>
            <a:r>
              <a:rPr lang="fr-FR" sz="3000" dirty="0">
                <a:solidFill>
                  <a:schemeClr val="tx1"/>
                </a:solidFill>
              </a:rPr>
              <a:t>Préservation de </a:t>
            </a:r>
            <a:r>
              <a:rPr lang="fr-FR" sz="3000" b="1" dirty="0">
                <a:solidFill>
                  <a:schemeClr val="tx1"/>
                </a:solidFill>
              </a:rPr>
              <a:t>tous les arbres de haute tige.</a:t>
            </a:r>
          </a:p>
          <a:p>
            <a:pPr>
              <a:lnSpc>
                <a:spcPct val="120000"/>
              </a:lnSpc>
              <a:spcBef>
                <a:spcPts val="0"/>
              </a:spcBef>
              <a:spcAft>
                <a:spcPts val="600"/>
              </a:spcAft>
              <a:buFont typeface="Wingdings" panose="05000000000000000000" pitchFamily="2" charset="2"/>
              <a:buChar char="Ø"/>
            </a:pPr>
            <a:r>
              <a:rPr lang="fr-FR" sz="3000" dirty="0">
                <a:solidFill>
                  <a:schemeClr val="tx1"/>
                </a:solidFill>
              </a:rPr>
              <a:t>Tout abattage nécessite </a:t>
            </a:r>
            <a:r>
              <a:rPr lang="fr-FR" sz="3000" b="1" dirty="0">
                <a:solidFill>
                  <a:schemeClr val="tx1"/>
                </a:solidFill>
              </a:rPr>
              <a:t>une demande préalable </a:t>
            </a:r>
            <a:r>
              <a:rPr lang="fr-FR" sz="3000" dirty="0">
                <a:solidFill>
                  <a:schemeClr val="tx1"/>
                </a:solidFill>
              </a:rPr>
              <a:t>(D.P.) pour autorisation sous conditions strictes (justification : sécurité, état sanitaire, désordres importants sur les habitations).</a:t>
            </a:r>
          </a:p>
          <a:p>
            <a:pPr>
              <a:lnSpc>
                <a:spcPct val="120000"/>
              </a:lnSpc>
              <a:spcBef>
                <a:spcPts val="0"/>
              </a:spcBef>
              <a:spcAft>
                <a:spcPts val="600"/>
              </a:spcAft>
              <a:buFont typeface="Wingdings" panose="05000000000000000000" pitchFamily="2" charset="2"/>
              <a:buChar char="Ø"/>
            </a:pPr>
            <a:endParaRPr lang="fr-FR" sz="3000" dirty="0">
              <a:solidFill>
                <a:schemeClr val="tx1"/>
              </a:solidFill>
            </a:endParaRPr>
          </a:p>
          <a:p>
            <a:pPr>
              <a:lnSpc>
                <a:spcPct val="120000"/>
              </a:lnSpc>
              <a:spcBef>
                <a:spcPts val="0"/>
              </a:spcBef>
              <a:spcAft>
                <a:spcPts val="600"/>
              </a:spcAft>
              <a:buFont typeface="Wingdings" panose="05000000000000000000" pitchFamily="2" charset="2"/>
              <a:buChar char="Ø"/>
            </a:pPr>
            <a:r>
              <a:rPr lang="fr-FR" sz="3000" dirty="0">
                <a:solidFill>
                  <a:schemeClr val="tx1"/>
                </a:solidFill>
              </a:rPr>
              <a:t>Modification du PLU en octobre 2024 : </a:t>
            </a:r>
          </a:p>
          <a:p>
            <a:pPr lvl="1">
              <a:lnSpc>
                <a:spcPct val="120000"/>
              </a:lnSpc>
              <a:spcBef>
                <a:spcPts val="0"/>
              </a:spcBef>
              <a:spcAft>
                <a:spcPts val="600"/>
              </a:spcAft>
              <a:buFont typeface="Wingdings" panose="05000000000000000000" pitchFamily="2" charset="2"/>
              <a:buChar char="Ø"/>
            </a:pPr>
            <a:r>
              <a:rPr lang="fr-FR" sz="2600" dirty="0">
                <a:solidFill>
                  <a:schemeClr val="tx1"/>
                </a:solidFill>
              </a:rPr>
              <a:t>obligation de remplacement étendue à tout arbre abattu,</a:t>
            </a:r>
          </a:p>
          <a:p>
            <a:pPr lvl="1">
              <a:lnSpc>
                <a:spcPct val="120000"/>
              </a:lnSpc>
              <a:spcBef>
                <a:spcPts val="0"/>
              </a:spcBef>
              <a:spcAft>
                <a:spcPts val="600"/>
              </a:spcAft>
              <a:buFont typeface="Wingdings" panose="05000000000000000000" pitchFamily="2" charset="2"/>
              <a:buChar char="Ø"/>
            </a:pPr>
            <a:r>
              <a:rPr lang="fr-FR" sz="2600" dirty="0">
                <a:solidFill>
                  <a:schemeClr val="tx1"/>
                </a:solidFill>
              </a:rPr>
              <a:t>rapport phytosanitaire justifiant un risque lié à l’état de l’arbre,</a:t>
            </a:r>
          </a:p>
          <a:p>
            <a:pPr lvl="1">
              <a:lnSpc>
                <a:spcPct val="120000"/>
              </a:lnSpc>
              <a:spcBef>
                <a:spcPts val="0"/>
              </a:spcBef>
              <a:spcAft>
                <a:spcPts val="600"/>
              </a:spcAft>
              <a:buFont typeface="Wingdings" panose="05000000000000000000" pitchFamily="2" charset="2"/>
              <a:buChar char="Ø"/>
            </a:pPr>
            <a:r>
              <a:rPr lang="fr-FR" sz="2600" dirty="0">
                <a:solidFill>
                  <a:schemeClr val="tx1"/>
                </a:solidFill>
              </a:rPr>
              <a:t>construction et aménagement lourd sont interdits dans un rayon de 3 mètres autour du pied d’un arbre de haute tige ou de parc.</a:t>
            </a:r>
          </a:p>
        </p:txBody>
      </p:sp>
      <p:sp>
        <p:nvSpPr>
          <p:cNvPr id="7" name="Titre 1">
            <a:extLst>
              <a:ext uri="{FF2B5EF4-FFF2-40B4-BE49-F238E27FC236}">
                <a16:creationId xmlns:a16="http://schemas.microsoft.com/office/drawing/2014/main" id="{B40833B1-AD13-BF76-24C2-6A40A939452C}"/>
              </a:ext>
            </a:extLst>
          </p:cNvPr>
          <p:cNvSpPr txBox="1">
            <a:spLocks/>
          </p:cNvSpPr>
          <p:nvPr/>
        </p:nvSpPr>
        <p:spPr>
          <a:xfrm>
            <a:off x="731616" y="673357"/>
            <a:ext cx="8596668" cy="630106"/>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endParaRPr lang="fr-FR" sz="3200" dirty="0"/>
          </a:p>
        </p:txBody>
      </p:sp>
      <p:sp>
        <p:nvSpPr>
          <p:cNvPr id="13" name="Titre 1">
            <a:extLst>
              <a:ext uri="{FF2B5EF4-FFF2-40B4-BE49-F238E27FC236}">
                <a16:creationId xmlns:a16="http://schemas.microsoft.com/office/drawing/2014/main" id="{FFD1BF84-5FD5-F8DF-4767-C16D6B9D90F4}"/>
              </a:ext>
            </a:extLst>
          </p:cNvPr>
          <p:cNvSpPr txBox="1">
            <a:spLocks/>
          </p:cNvSpPr>
          <p:nvPr/>
        </p:nvSpPr>
        <p:spPr>
          <a:xfrm>
            <a:off x="450120" y="311954"/>
            <a:ext cx="8596668" cy="358785"/>
          </a:xfrm>
          <a:prstGeom prst="rect">
            <a:avLst/>
          </a:prstGeom>
        </p:spPr>
        <p:txBody>
          <a:bodyPr vert="horz" lIns="91440" tIns="45720" rIns="91440" bIns="45720" rtlCol="0" anchor="t">
            <a:normAutofit fontScale="90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200" b="1" dirty="0"/>
              <a:t>Commission Boisement - Rappels</a:t>
            </a:r>
            <a:endParaRPr lang="fr-FR" dirty="0"/>
          </a:p>
        </p:txBody>
      </p:sp>
      <p:sp>
        <p:nvSpPr>
          <p:cNvPr id="16" name="Titre 1">
            <a:extLst>
              <a:ext uri="{FF2B5EF4-FFF2-40B4-BE49-F238E27FC236}">
                <a16:creationId xmlns:a16="http://schemas.microsoft.com/office/drawing/2014/main" id="{53EB0A1C-080D-2971-0882-C14D7F85CBC5}"/>
              </a:ext>
            </a:extLst>
          </p:cNvPr>
          <p:cNvSpPr txBox="1">
            <a:spLocks/>
          </p:cNvSpPr>
          <p:nvPr/>
        </p:nvSpPr>
        <p:spPr>
          <a:xfrm>
            <a:off x="737261" y="828037"/>
            <a:ext cx="8876511" cy="630106"/>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sz="3200" b="1" dirty="0"/>
              <a:t>Importance du boisement pour la Ville (PLU) </a:t>
            </a:r>
            <a:endParaRPr lang="fr-FR" sz="3200" dirty="0"/>
          </a:p>
        </p:txBody>
      </p:sp>
      <p:pic>
        <p:nvPicPr>
          <p:cNvPr id="9" name="Imag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49474834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2"/>
          <p:cNvSpPr txBox="1">
            <a:spLocks/>
          </p:cNvSpPr>
          <p:nvPr/>
        </p:nvSpPr>
        <p:spPr>
          <a:xfrm>
            <a:off x="1114156" y="1528668"/>
            <a:ext cx="8876511" cy="5017377"/>
          </a:xfrm>
          <a:prstGeom prst="rect">
            <a:avLst/>
          </a:prstGeom>
        </p:spPr>
        <p:txBody>
          <a:bodyPr vert="horz" lIns="91440" tIns="45720" rIns="91440" bIns="45720" rtlCol="0">
            <a:normAutofit fontScale="850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spcBef>
                <a:spcPts val="1800"/>
              </a:spcBef>
              <a:buFont typeface="Wingdings" pitchFamily="2" charset="2"/>
              <a:buChar char="Ø"/>
            </a:pPr>
            <a:r>
              <a:rPr lang="fr-FR" sz="2400" dirty="0">
                <a:solidFill>
                  <a:schemeClr val="tx1"/>
                </a:solidFill>
              </a:rPr>
              <a:t>Les haies ne doivent pas dépasser </a:t>
            </a:r>
            <a:r>
              <a:rPr lang="fr-FR" sz="2400" b="1" u="sng" dirty="0">
                <a:solidFill>
                  <a:schemeClr val="tx1"/>
                </a:solidFill>
              </a:rPr>
              <a:t>2 mètres de hauteur </a:t>
            </a:r>
            <a:r>
              <a:rPr lang="fr-FR" sz="2400" dirty="0">
                <a:solidFill>
                  <a:schemeClr val="tx1"/>
                </a:solidFill>
              </a:rPr>
              <a:t>en clôture sur rue comme en séparation entre voisins </a:t>
            </a:r>
            <a:r>
              <a:rPr lang="fr-FR" sz="2400" dirty="0" smtClean="0">
                <a:solidFill>
                  <a:schemeClr val="tx1"/>
                </a:solidFill>
              </a:rPr>
              <a:t>(</a:t>
            </a:r>
            <a:r>
              <a:rPr lang="fr-FR" sz="2400" dirty="0">
                <a:solidFill>
                  <a:schemeClr val="tx1"/>
                </a:solidFill>
              </a:rPr>
              <a:t>C</a:t>
            </a:r>
            <a:r>
              <a:rPr lang="fr-FR" sz="2400" dirty="0" smtClean="0">
                <a:solidFill>
                  <a:schemeClr val="tx1"/>
                </a:solidFill>
              </a:rPr>
              <a:t>ode civil). </a:t>
            </a:r>
            <a:r>
              <a:rPr lang="fr-FR" sz="2400" dirty="0">
                <a:solidFill>
                  <a:schemeClr val="tx1"/>
                </a:solidFill>
              </a:rPr>
              <a:t>Et préserver l’usage et la sécurité des trottoirs.</a:t>
            </a:r>
          </a:p>
          <a:p>
            <a:pPr lvl="1">
              <a:spcBef>
                <a:spcPts val="1800"/>
              </a:spcBef>
              <a:buFont typeface="Wingdings" pitchFamily="2" charset="2"/>
              <a:buChar char="Ø"/>
            </a:pPr>
            <a:r>
              <a:rPr lang="fr-FR" sz="2400" dirty="0">
                <a:solidFill>
                  <a:schemeClr val="tx1"/>
                </a:solidFill>
              </a:rPr>
              <a:t>Tout arbre doit être planté à une distance supérieure à </a:t>
            </a:r>
            <a:r>
              <a:rPr lang="fr-FR" sz="2400" b="1" u="sng" dirty="0">
                <a:solidFill>
                  <a:schemeClr val="tx1"/>
                </a:solidFill>
              </a:rPr>
              <a:t>2 mètres de la clôture</a:t>
            </a:r>
            <a:r>
              <a:rPr lang="fr-FR" sz="2400" dirty="0">
                <a:solidFill>
                  <a:schemeClr val="tx1"/>
                </a:solidFill>
              </a:rPr>
              <a:t> et 50 cm pour les arbustes (Code </a:t>
            </a:r>
            <a:r>
              <a:rPr lang="fr-FR" sz="2400" dirty="0" smtClean="0">
                <a:solidFill>
                  <a:schemeClr val="tx1"/>
                </a:solidFill>
              </a:rPr>
              <a:t>civil).</a:t>
            </a:r>
            <a:endParaRPr lang="fr-FR" sz="2400" dirty="0">
              <a:solidFill>
                <a:schemeClr val="tx1"/>
              </a:solidFill>
            </a:endParaRPr>
          </a:p>
          <a:p>
            <a:pPr lvl="1">
              <a:spcBef>
                <a:spcPts val="1800"/>
              </a:spcBef>
              <a:buFont typeface="Wingdings" pitchFamily="2" charset="2"/>
              <a:buChar char="Ø"/>
            </a:pPr>
            <a:r>
              <a:rPr lang="fr-FR" sz="2400" b="1" dirty="0">
                <a:solidFill>
                  <a:schemeClr val="tx1"/>
                </a:solidFill>
              </a:rPr>
              <a:t>Préservons nos arbres anciens</a:t>
            </a:r>
            <a:r>
              <a:rPr lang="fr-FR" sz="2400" dirty="0">
                <a:solidFill>
                  <a:schemeClr val="tx1"/>
                </a:solidFill>
              </a:rPr>
              <a:t> des modifications d’environnement (artificialisation importante), des abattages intempestifs, voire illégaux, des étêtages ou des tailles massacrantes.</a:t>
            </a:r>
          </a:p>
          <a:p>
            <a:pPr lvl="1">
              <a:spcBef>
                <a:spcPts val="1800"/>
              </a:spcBef>
              <a:buFont typeface="Wingdings" pitchFamily="2" charset="2"/>
              <a:buChar char="Ø"/>
            </a:pPr>
            <a:r>
              <a:rPr lang="fr-FR" sz="2400" b="1" dirty="0">
                <a:solidFill>
                  <a:schemeClr val="tx1"/>
                </a:solidFill>
              </a:rPr>
              <a:t>Densité de Boisement  </a:t>
            </a:r>
            <a:r>
              <a:rPr lang="fr-FR" sz="2400" dirty="0">
                <a:solidFill>
                  <a:schemeClr val="tx1"/>
                </a:solidFill>
              </a:rPr>
              <a:t>(cahier des charges ASA)</a:t>
            </a:r>
          </a:p>
          <a:p>
            <a:pPr lvl="2">
              <a:lnSpc>
                <a:spcPct val="110000"/>
              </a:lnSpc>
              <a:spcBef>
                <a:spcPts val="0"/>
              </a:spcBef>
              <a:buFont typeface="Wingdings" panose="05000000000000000000" pitchFamily="2" charset="2"/>
              <a:buChar char="§"/>
            </a:pPr>
            <a:r>
              <a:rPr lang="fr-FR" sz="2400" dirty="0">
                <a:solidFill>
                  <a:schemeClr val="tx1"/>
                </a:solidFill>
              </a:rPr>
              <a:t>Jusqu’à 400 m2 de terrain : il faut un cumul de 20 cm de diamètre d’arbres pour 100 m2,</a:t>
            </a:r>
            <a:endParaRPr lang="fr-FR" sz="2400" baseline="30000" dirty="0">
              <a:solidFill>
                <a:schemeClr val="tx1"/>
              </a:solidFill>
            </a:endParaRPr>
          </a:p>
          <a:p>
            <a:pPr lvl="2">
              <a:lnSpc>
                <a:spcPct val="110000"/>
              </a:lnSpc>
              <a:spcBef>
                <a:spcPts val="0"/>
              </a:spcBef>
              <a:buFont typeface="Wingdings" panose="05000000000000000000" pitchFamily="2" charset="2"/>
              <a:buChar char="§"/>
            </a:pPr>
            <a:r>
              <a:rPr lang="fr-FR" sz="2400" dirty="0">
                <a:solidFill>
                  <a:schemeClr val="tx1"/>
                </a:solidFill>
              </a:rPr>
              <a:t>Au dessus de 400 m2 de terrain : il faut un cumul de 30 cm de diamètre d’arbres pour 100 m2,</a:t>
            </a:r>
          </a:p>
          <a:p>
            <a:pPr lvl="2">
              <a:lnSpc>
                <a:spcPct val="110000"/>
              </a:lnSpc>
              <a:spcBef>
                <a:spcPts val="0"/>
              </a:spcBef>
              <a:buFont typeface="Wingdings" panose="05000000000000000000" pitchFamily="2" charset="2"/>
              <a:buChar char="§"/>
            </a:pPr>
            <a:r>
              <a:rPr lang="fr-FR" sz="2400" dirty="0">
                <a:solidFill>
                  <a:schemeClr val="tx1"/>
                </a:solidFill>
              </a:rPr>
              <a:t>Ne pas hésiter à se constituer une « réserve » de boisement.</a:t>
            </a:r>
            <a:endParaRPr lang="fr-FR" sz="2800" dirty="0">
              <a:solidFill>
                <a:schemeClr val="tx1"/>
              </a:solidFill>
            </a:endParaRPr>
          </a:p>
          <a:p>
            <a:pPr>
              <a:spcBef>
                <a:spcPts val="1800"/>
              </a:spcBef>
              <a:buFont typeface="Wingdings" pitchFamily="2" charset="2"/>
              <a:buChar char="Ø"/>
            </a:pPr>
            <a:endParaRPr kumimoji="0" lang="fr-FR" sz="2400" b="0" i="0" u="none" strike="noStrike" kern="1200" cap="none" spc="0" normalizeH="0" baseline="0" noProof="0" dirty="0">
              <a:ln>
                <a:noFill/>
              </a:ln>
              <a:solidFill>
                <a:prstClr val="black">
                  <a:lumMod val="75000"/>
                  <a:lumOff val="25000"/>
                </a:prstClr>
              </a:solidFill>
              <a:effectLst/>
              <a:uLnTx/>
              <a:uFillTx/>
              <a:latin typeface="Trebuchet MS"/>
              <a:ea typeface="+mn-ea"/>
              <a:cs typeface="+mn-cs"/>
            </a:endParaRPr>
          </a:p>
        </p:txBody>
      </p:sp>
      <p:sp>
        <p:nvSpPr>
          <p:cNvPr id="9" name="Titre 1">
            <a:extLst>
              <a:ext uri="{FF2B5EF4-FFF2-40B4-BE49-F238E27FC236}">
                <a16:creationId xmlns:a16="http://schemas.microsoft.com/office/drawing/2014/main" id="{361EDB13-1B4D-02B6-A2F3-D7995F0C21BD}"/>
              </a:ext>
            </a:extLst>
          </p:cNvPr>
          <p:cNvSpPr txBox="1">
            <a:spLocks/>
          </p:cNvSpPr>
          <p:nvPr/>
        </p:nvSpPr>
        <p:spPr>
          <a:xfrm>
            <a:off x="450120" y="311954"/>
            <a:ext cx="8596668" cy="358785"/>
          </a:xfrm>
          <a:prstGeom prst="rect">
            <a:avLst/>
          </a:prstGeom>
        </p:spPr>
        <p:txBody>
          <a:bodyPr vert="horz" lIns="91440" tIns="45720" rIns="91440" bIns="45720" rtlCol="0" anchor="t">
            <a:normAutofit fontScale="90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200" b="1" dirty="0"/>
              <a:t>Commission Boisement - Rappels</a:t>
            </a:r>
            <a:endParaRPr lang="fr-FR" dirty="0"/>
          </a:p>
        </p:txBody>
      </p:sp>
      <p:sp>
        <p:nvSpPr>
          <p:cNvPr id="13" name="Titre 1">
            <a:extLst>
              <a:ext uri="{FF2B5EF4-FFF2-40B4-BE49-F238E27FC236}">
                <a16:creationId xmlns:a16="http://schemas.microsoft.com/office/drawing/2014/main" id="{5DE92862-8C4E-CCD2-C7E2-2F559C839BBE}"/>
              </a:ext>
            </a:extLst>
          </p:cNvPr>
          <p:cNvSpPr txBox="1">
            <a:spLocks/>
          </p:cNvSpPr>
          <p:nvPr/>
        </p:nvSpPr>
        <p:spPr>
          <a:xfrm>
            <a:off x="579215" y="784651"/>
            <a:ext cx="8876511" cy="630106"/>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fr-FR" sz="3200" b="1" dirty="0"/>
              <a:t>Importance du boisement pour le quartier</a:t>
            </a:r>
            <a:endParaRPr lang="fr-FR" sz="3200" dirty="0"/>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335209818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82267" y="802615"/>
            <a:ext cx="8596668" cy="709534"/>
          </a:xfrm>
        </p:spPr>
        <p:txBody>
          <a:bodyPr>
            <a:normAutofit fontScale="90000"/>
          </a:bodyPr>
          <a:lstStyle/>
          <a:p>
            <a:pPr algn="ctr"/>
            <a:r>
              <a:rPr lang="fr-FR" b="1" dirty="0"/>
              <a:t>Recommandations</a:t>
            </a:r>
            <a:r>
              <a:rPr lang="fr-FR" dirty="0"/>
              <a:t/>
            </a:r>
            <a:br>
              <a:rPr lang="fr-FR" dirty="0"/>
            </a:br>
            <a:endParaRPr lang="fr-FR" dirty="0"/>
          </a:p>
        </p:txBody>
      </p:sp>
      <p:sp>
        <p:nvSpPr>
          <p:cNvPr id="6" name="Espace réservé du contenu 2"/>
          <p:cNvSpPr txBox="1">
            <a:spLocks/>
          </p:cNvSpPr>
          <p:nvPr/>
        </p:nvSpPr>
        <p:spPr>
          <a:xfrm>
            <a:off x="1428278" y="1304000"/>
            <a:ext cx="8308411" cy="496326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Wingdings" panose="05000000000000000000" pitchFamily="2" charset="2"/>
              <a:buChar char="Ø"/>
            </a:pPr>
            <a:r>
              <a:rPr lang="fr-FR" sz="2400" dirty="0">
                <a:solidFill>
                  <a:schemeClr val="tx1"/>
                </a:solidFill>
              </a:rPr>
              <a:t>Arbres à planter</a:t>
            </a:r>
          </a:p>
          <a:p>
            <a:pPr lvl="1">
              <a:spcBef>
                <a:spcPts val="600"/>
              </a:spcBef>
              <a:buFont typeface="Wingdings" panose="05000000000000000000" pitchFamily="2" charset="2"/>
              <a:buChar char="§"/>
            </a:pPr>
            <a:r>
              <a:rPr lang="fr-FR" sz="2200" dirty="0">
                <a:solidFill>
                  <a:schemeClr val="tx1"/>
                </a:solidFill>
              </a:rPr>
              <a:t>Arbres à développement modéré </a:t>
            </a:r>
          </a:p>
          <a:p>
            <a:pPr lvl="1">
              <a:spcBef>
                <a:spcPts val="600"/>
              </a:spcBef>
              <a:buFont typeface="Wingdings" panose="05000000000000000000" pitchFamily="2" charset="2"/>
              <a:buChar char="§"/>
            </a:pPr>
            <a:r>
              <a:rPr lang="fr-FR" sz="2200" dirty="0">
                <a:solidFill>
                  <a:schemeClr val="tx1"/>
                </a:solidFill>
              </a:rPr>
              <a:t>Régénération naturelle assistée </a:t>
            </a:r>
          </a:p>
          <a:p>
            <a:pPr lvl="1">
              <a:spcBef>
                <a:spcPts val="600"/>
              </a:spcBef>
              <a:buFont typeface="Wingdings" panose="05000000000000000000" pitchFamily="2" charset="2"/>
              <a:buChar char="§"/>
            </a:pPr>
            <a:r>
              <a:rPr lang="fr-FR" sz="2200" dirty="0">
                <a:solidFill>
                  <a:schemeClr val="tx1"/>
                </a:solidFill>
              </a:rPr>
              <a:t>Haies :</a:t>
            </a:r>
          </a:p>
          <a:p>
            <a:pPr lvl="2">
              <a:spcBef>
                <a:spcPts val="600"/>
              </a:spcBef>
              <a:buFont typeface="Wingdings" panose="05000000000000000000" pitchFamily="2" charset="2"/>
              <a:buChar char="Ø"/>
            </a:pPr>
            <a:r>
              <a:rPr lang="fr-FR" sz="2000" dirty="0">
                <a:solidFill>
                  <a:schemeClr val="tx1"/>
                </a:solidFill>
              </a:rPr>
              <a:t>Thuyas et </a:t>
            </a:r>
            <a:r>
              <a:rPr lang="fr-FR" sz="2000" dirty="0" err="1">
                <a:solidFill>
                  <a:schemeClr val="tx1"/>
                </a:solidFill>
              </a:rPr>
              <a:t>l</a:t>
            </a:r>
            <a:r>
              <a:rPr lang="fr-FR" sz="2000" dirty="0" err="1" smtClean="0">
                <a:solidFill>
                  <a:schemeClr val="tx1"/>
                </a:solidFill>
              </a:rPr>
              <a:t>eylandis</a:t>
            </a:r>
            <a:r>
              <a:rPr lang="fr-FR" sz="2000" dirty="0" smtClean="0">
                <a:solidFill>
                  <a:schemeClr val="tx1"/>
                </a:solidFill>
              </a:rPr>
              <a:t> </a:t>
            </a:r>
            <a:r>
              <a:rPr lang="fr-FR" sz="2000" dirty="0">
                <a:solidFill>
                  <a:schemeClr val="tx1"/>
                </a:solidFill>
              </a:rPr>
              <a:t>dépérissent. </a:t>
            </a:r>
          </a:p>
          <a:p>
            <a:pPr lvl="2">
              <a:spcBef>
                <a:spcPts val="600"/>
              </a:spcBef>
              <a:buFont typeface="Wingdings" panose="05000000000000000000" pitchFamily="2" charset="2"/>
              <a:buChar char="Ø"/>
            </a:pPr>
            <a:r>
              <a:rPr lang="fr-FR" sz="2000" dirty="0">
                <a:solidFill>
                  <a:schemeClr val="tx1"/>
                </a:solidFill>
              </a:rPr>
              <a:t>A remplacer par : </a:t>
            </a:r>
            <a:r>
              <a:rPr lang="fr-FR" sz="2000" dirty="0" err="1">
                <a:solidFill>
                  <a:schemeClr val="tx1"/>
                </a:solidFill>
              </a:rPr>
              <a:t>photinias</a:t>
            </a:r>
            <a:r>
              <a:rPr lang="fr-FR" sz="2000" dirty="0">
                <a:solidFill>
                  <a:schemeClr val="tx1"/>
                </a:solidFill>
              </a:rPr>
              <a:t>, berbéris, cotonéasters, mahonias, aucubas, céanothes, …</a:t>
            </a:r>
          </a:p>
          <a:p>
            <a:pPr lvl="2">
              <a:spcBef>
                <a:spcPts val="600"/>
              </a:spcBef>
              <a:buFont typeface="Wingdings" panose="05000000000000000000" pitchFamily="2" charset="2"/>
              <a:buChar char="Ø"/>
            </a:pPr>
            <a:r>
              <a:rPr lang="fr-FR" sz="2000" b="1" dirty="0">
                <a:solidFill>
                  <a:schemeClr val="tx1"/>
                </a:solidFill>
              </a:rPr>
              <a:t>Eviter les lauriers du Caucase</a:t>
            </a:r>
            <a:r>
              <a:rPr lang="fr-FR" sz="2000" dirty="0">
                <a:solidFill>
                  <a:schemeClr val="tx1"/>
                </a:solidFill>
              </a:rPr>
              <a:t> (plante invasive dans nos forêts) et </a:t>
            </a:r>
            <a:r>
              <a:rPr lang="fr-FR" sz="2000" b="1" dirty="0">
                <a:solidFill>
                  <a:schemeClr val="tx1"/>
                </a:solidFill>
              </a:rPr>
              <a:t>tailler les fleurs sur l’existant</a:t>
            </a:r>
          </a:p>
          <a:p>
            <a:pPr>
              <a:spcBef>
                <a:spcPts val="1800"/>
              </a:spcBef>
              <a:buFont typeface="Wingdings" panose="05000000000000000000" pitchFamily="2" charset="2"/>
              <a:buChar char="Ø"/>
            </a:pPr>
            <a:r>
              <a:rPr kumimoji="0" lang="fr-FR" sz="2400" b="0" u="none" strike="noStrike" kern="1200" cap="none" spc="0" normalizeH="0" baseline="0" noProof="0" dirty="0">
                <a:ln>
                  <a:noFill/>
                </a:ln>
                <a:solidFill>
                  <a:schemeClr val="tx1"/>
                </a:solidFill>
                <a:effectLst/>
                <a:uLnTx/>
                <a:uFillTx/>
                <a:latin typeface="Trebuchet MS"/>
                <a:ea typeface="+mn-ea"/>
                <a:cs typeface="+mn-cs"/>
              </a:rPr>
              <a:t>En cas de litige avec votre voisin, </a:t>
            </a:r>
            <a:r>
              <a:rPr kumimoji="0" lang="fr-FR" sz="2400" b="0" u="sng" strike="noStrike" kern="1200" cap="none" spc="0" normalizeH="0" baseline="0" noProof="0" dirty="0">
                <a:ln>
                  <a:noFill/>
                </a:ln>
                <a:solidFill>
                  <a:schemeClr val="tx1"/>
                </a:solidFill>
                <a:effectLst/>
                <a:uLnTx/>
                <a:uFillTx/>
                <a:latin typeface="Trebuchet MS"/>
                <a:ea typeface="+mn-ea"/>
                <a:cs typeface="+mn-cs"/>
              </a:rPr>
              <a:t>favorisez le dialogue</a:t>
            </a:r>
            <a:r>
              <a:rPr kumimoji="0" lang="fr-FR" sz="2400" b="0" u="none" strike="noStrike" kern="1200" cap="none" spc="0" normalizeH="0" baseline="0" noProof="0" dirty="0">
                <a:ln>
                  <a:noFill/>
                </a:ln>
                <a:solidFill>
                  <a:schemeClr val="tx1"/>
                </a:solidFill>
                <a:effectLst/>
                <a:uLnTx/>
                <a:uFillTx/>
                <a:latin typeface="Trebuchet MS"/>
                <a:ea typeface="+mn-ea"/>
                <a:cs typeface="+mn-cs"/>
              </a:rPr>
              <a:t>, </a:t>
            </a:r>
            <a:br>
              <a:rPr kumimoji="0" lang="fr-FR" sz="2400" b="0" u="none" strike="noStrike" kern="1200" cap="none" spc="0" normalizeH="0" baseline="0" noProof="0" dirty="0">
                <a:ln>
                  <a:noFill/>
                </a:ln>
                <a:solidFill>
                  <a:schemeClr val="tx1"/>
                </a:solidFill>
                <a:effectLst/>
                <a:uLnTx/>
                <a:uFillTx/>
                <a:latin typeface="Trebuchet MS"/>
                <a:ea typeface="+mn-ea"/>
                <a:cs typeface="+mn-cs"/>
              </a:rPr>
            </a:br>
            <a:r>
              <a:rPr kumimoji="0" lang="fr-FR" sz="2400" b="0" u="none" strike="noStrike" kern="1200" cap="none" spc="0" normalizeH="0" baseline="0" noProof="0" dirty="0">
                <a:ln>
                  <a:noFill/>
                </a:ln>
                <a:solidFill>
                  <a:schemeClr val="tx1"/>
                </a:solidFill>
                <a:effectLst/>
                <a:uLnTx/>
                <a:uFillTx/>
                <a:latin typeface="Trebuchet MS"/>
                <a:ea typeface="+mn-ea"/>
                <a:cs typeface="+mn-cs"/>
              </a:rPr>
              <a:t>puis pensez à contacter la commission, puis à faire appel au Conciliateur</a:t>
            </a:r>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endParaRPr kumimoji="0" lang="fr-FR" sz="2400" b="0" u="none" strike="noStrike" kern="1200" cap="none" spc="0" normalizeH="0" baseline="0" noProof="0" dirty="0">
              <a:ln>
                <a:noFill/>
              </a:ln>
              <a:solidFill>
                <a:schemeClr val="tx1"/>
              </a:solidFill>
              <a:effectLst/>
              <a:uLnTx/>
              <a:uFillTx/>
              <a:latin typeface="Trebuchet MS"/>
              <a:ea typeface="+mn-ea"/>
              <a:cs typeface="+mn-cs"/>
            </a:endParaRP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pitchFamily="2" charset="2"/>
              <a:buChar char="Ø"/>
              <a:tabLst/>
              <a:defRPr/>
            </a:pPr>
            <a:endParaRPr kumimoji="0" lang="fr-FR" sz="2400" b="0" i="0" u="none" strike="noStrike" kern="1200" cap="none" spc="0" normalizeH="0" baseline="0" noProof="0" dirty="0">
              <a:ln>
                <a:noFill/>
              </a:ln>
              <a:solidFill>
                <a:prstClr val="black">
                  <a:lumMod val="75000"/>
                  <a:lumOff val="25000"/>
                </a:prstClr>
              </a:solidFill>
              <a:effectLst/>
              <a:uLnTx/>
              <a:uFillTx/>
              <a:latin typeface="Trebuchet MS"/>
              <a:ea typeface="+mn-ea"/>
              <a:cs typeface="+mn-cs"/>
            </a:endParaRP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endParaRPr kumimoji="0" lang="fr-FR" sz="2400" b="0" i="0" u="none" strike="noStrike" kern="1200" cap="none" spc="0" normalizeH="0" baseline="0" noProof="0" dirty="0">
              <a:ln>
                <a:noFill/>
              </a:ln>
              <a:solidFill>
                <a:prstClr val="black">
                  <a:lumMod val="75000"/>
                  <a:lumOff val="25000"/>
                </a:prstClr>
              </a:solidFill>
              <a:effectLst/>
              <a:uLnTx/>
              <a:uFillTx/>
              <a:latin typeface="Trebuchet MS"/>
              <a:ea typeface="+mn-ea"/>
              <a:cs typeface="+mn-cs"/>
            </a:endParaRPr>
          </a:p>
        </p:txBody>
      </p:sp>
      <p:pic>
        <p:nvPicPr>
          <p:cNvPr id="5" name="Image 4">
            <a:extLst>
              <a:ext uri="{FF2B5EF4-FFF2-40B4-BE49-F238E27FC236}">
                <a16:creationId xmlns:a16="http://schemas.microsoft.com/office/drawing/2014/main" id="{8748CC5D-F517-4336-D75A-D81A6DE25F4A}"/>
              </a:ext>
            </a:extLst>
          </p:cNvPr>
          <p:cNvPicPr>
            <a:picLocks noChangeAspect="1"/>
          </p:cNvPicPr>
          <p:nvPr/>
        </p:nvPicPr>
        <p:blipFill>
          <a:blip r:embed="rId2"/>
          <a:stretch>
            <a:fillRect/>
          </a:stretch>
        </p:blipFill>
        <p:spPr>
          <a:xfrm>
            <a:off x="10560678" y="2966985"/>
            <a:ext cx="1248526" cy="1721623"/>
          </a:xfrm>
          <a:prstGeom prst="rect">
            <a:avLst/>
          </a:prstGeom>
        </p:spPr>
      </p:pic>
      <p:pic>
        <p:nvPicPr>
          <p:cNvPr id="7" name="Image 6">
            <a:extLst>
              <a:ext uri="{FF2B5EF4-FFF2-40B4-BE49-F238E27FC236}">
                <a16:creationId xmlns:a16="http://schemas.microsoft.com/office/drawing/2014/main" id="{63CE7E6E-8557-02BF-5B4A-70866DB23102}"/>
              </a:ext>
            </a:extLst>
          </p:cNvPr>
          <p:cNvPicPr>
            <a:picLocks noChangeAspect="1"/>
          </p:cNvPicPr>
          <p:nvPr/>
        </p:nvPicPr>
        <p:blipFill>
          <a:blip r:embed="rId3"/>
          <a:stretch>
            <a:fillRect/>
          </a:stretch>
        </p:blipFill>
        <p:spPr>
          <a:xfrm>
            <a:off x="9841857" y="5034207"/>
            <a:ext cx="1233056" cy="1233056"/>
          </a:xfrm>
          <a:prstGeom prst="rect">
            <a:avLst/>
          </a:prstGeom>
        </p:spPr>
      </p:pic>
      <p:pic>
        <p:nvPicPr>
          <p:cNvPr id="8" name="Image 7">
            <a:extLst>
              <a:ext uri="{FF2B5EF4-FFF2-40B4-BE49-F238E27FC236}">
                <a16:creationId xmlns:a16="http://schemas.microsoft.com/office/drawing/2014/main" id="{AA59D005-D781-A6F5-C49E-41BF19142F26}"/>
              </a:ext>
            </a:extLst>
          </p:cNvPr>
          <p:cNvPicPr>
            <a:picLocks noChangeAspect="1"/>
          </p:cNvPicPr>
          <p:nvPr/>
        </p:nvPicPr>
        <p:blipFill>
          <a:blip r:embed="rId4"/>
          <a:stretch>
            <a:fillRect/>
          </a:stretch>
        </p:blipFill>
        <p:spPr>
          <a:xfrm>
            <a:off x="9841857" y="777672"/>
            <a:ext cx="1233056" cy="1857290"/>
          </a:xfrm>
          <a:prstGeom prst="rect">
            <a:avLst/>
          </a:prstGeom>
        </p:spPr>
      </p:pic>
      <p:sp>
        <p:nvSpPr>
          <p:cNvPr id="10" name="Titre 1">
            <a:extLst>
              <a:ext uri="{FF2B5EF4-FFF2-40B4-BE49-F238E27FC236}">
                <a16:creationId xmlns:a16="http://schemas.microsoft.com/office/drawing/2014/main" id="{03341A1A-6369-9EB5-53FA-7485BC609B0C}"/>
              </a:ext>
            </a:extLst>
          </p:cNvPr>
          <p:cNvSpPr txBox="1">
            <a:spLocks/>
          </p:cNvSpPr>
          <p:nvPr/>
        </p:nvSpPr>
        <p:spPr>
          <a:xfrm>
            <a:off x="450120" y="311954"/>
            <a:ext cx="8596668" cy="358785"/>
          </a:xfrm>
          <a:prstGeom prst="rect">
            <a:avLst/>
          </a:prstGeom>
        </p:spPr>
        <p:txBody>
          <a:bodyPr vert="horz" lIns="91440" tIns="45720" rIns="91440" bIns="45720" rtlCol="0" anchor="t">
            <a:normAutofit fontScale="90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200" b="1" dirty="0"/>
              <a:t>Commission Boisement – Recommandations</a:t>
            </a:r>
            <a:endParaRPr lang="fr-FR" dirty="0"/>
          </a:p>
        </p:txBody>
      </p:sp>
      <p:pic>
        <p:nvPicPr>
          <p:cNvPr id="11" name="Imag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86014916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2"/>
          <p:cNvSpPr txBox="1">
            <a:spLocks/>
          </p:cNvSpPr>
          <p:nvPr/>
        </p:nvSpPr>
        <p:spPr>
          <a:xfrm>
            <a:off x="2480389" y="4861440"/>
            <a:ext cx="6394069" cy="598311"/>
          </a:xfrm>
          <a:prstGeom prst="rect">
            <a:avLst/>
          </a:prstGeom>
        </p:spPr>
        <p:txBody>
          <a:bodyPr vert="horz" lIns="91440" tIns="45720" rIns="91440" bIns="45720" rtlCol="0">
            <a:normAutofit fontScale="925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fr-FR" sz="2000" dirty="0"/>
              <a:t>     et pardon pour les délais d’intervention  … parfois …</a:t>
            </a:r>
            <a:endParaRPr lang="fr-FR" sz="2800" dirty="0"/>
          </a:p>
          <a:p>
            <a:pPr marL="0" marR="0" lvl="0" indent="0" algn="l"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endParaRPr kumimoji="0" lang="fr-FR" sz="2000" b="0" i="0" u="none" strike="noStrike" kern="1200" cap="none" spc="0" normalizeH="0" baseline="0" noProof="0" dirty="0">
              <a:ln>
                <a:noFill/>
              </a:ln>
              <a:solidFill>
                <a:schemeClr val="tx1"/>
              </a:solidFill>
              <a:effectLst/>
              <a:uLnTx/>
              <a:uFillTx/>
              <a:latin typeface="Trebuchet MS"/>
              <a:ea typeface="+mn-ea"/>
              <a:cs typeface="+mn-cs"/>
            </a:endParaRP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pitchFamily="2" charset="2"/>
              <a:buChar char="Ø"/>
              <a:tabLst/>
              <a:defRPr/>
            </a:pPr>
            <a:endParaRPr kumimoji="0" lang="fr-FR" sz="2400" b="0" i="0" u="none" strike="noStrike" kern="1200" cap="none" spc="0" normalizeH="0" baseline="0" noProof="0" dirty="0">
              <a:ln>
                <a:noFill/>
              </a:ln>
              <a:solidFill>
                <a:prstClr val="black">
                  <a:lumMod val="75000"/>
                  <a:lumOff val="25000"/>
                </a:prstClr>
              </a:solidFill>
              <a:effectLst/>
              <a:uLnTx/>
              <a:uFillTx/>
              <a:latin typeface="Trebuchet MS"/>
              <a:ea typeface="+mn-ea"/>
              <a:cs typeface="+mn-cs"/>
            </a:endParaRPr>
          </a:p>
          <a:p>
            <a:pPr marL="342900" marR="0" lvl="0" indent="-342900" algn="l" defTabSz="457200" rtl="0" eaLnBrk="1" fontAlgn="auto" latinLnBrk="0" hangingPunct="1">
              <a:lnSpc>
                <a:spcPct val="100000"/>
              </a:lnSpc>
              <a:spcBef>
                <a:spcPts val="1000"/>
              </a:spcBef>
              <a:spcAft>
                <a:spcPts val="0"/>
              </a:spcAft>
              <a:buClr>
                <a:srgbClr val="90C226"/>
              </a:buClr>
              <a:buSzPct val="80000"/>
              <a:buFont typeface="Wingdings 3" charset="2"/>
              <a:buChar char=""/>
              <a:tabLst/>
              <a:defRPr/>
            </a:pPr>
            <a:endParaRPr kumimoji="0" lang="fr-FR" sz="2400" b="0" i="0" u="none" strike="noStrike" kern="1200" cap="none" spc="0" normalizeH="0" baseline="0" noProof="0" dirty="0">
              <a:ln>
                <a:noFill/>
              </a:ln>
              <a:solidFill>
                <a:prstClr val="black">
                  <a:lumMod val="75000"/>
                  <a:lumOff val="25000"/>
                </a:prstClr>
              </a:solidFill>
              <a:effectLst/>
              <a:uLnTx/>
              <a:uFillTx/>
              <a:latin typeface="Trebuchet MS"/>
              <a:ea typeface="+mn-ea"/>
              <a:cs typeface="+mn-cs"/>
            </a:endParaRPr>
          </a:p>
        </p:txBody>
      </p:sp>
      <p:sp>
        <p:nvSpPr>
          <p:cNvPr id="5" name="Titre 1">
            <a:extLst>
              <a:ext uri="{FF2B5EF4-FFF2-40B4-BE49-F238E27FC236}">
                <a16:creationId xmlns:a16="http://schemas.microsoft.com/office/drawing/2014/main" id="{0B54D1E2-4A45-853D-81EF-5367592FCFF5}"/>
              </a:ext>
            </a:extLst>
          </p:cNvPr>
          <p:cNvSpPr txBox="1">
            <a:spLocks/>
          </p:cNvSpPr>
          <p:nvPr/>
        </p:nvSpPr>
        <p:spPr>
          <a:xfrm>
            <a:off x="450120" y="311954"/>
            <a:ext cx="8596668" cy="358785"/>
          </a:xfrm>
          <a:prstGeom prst="rect">
            <a:avLst/>
          </a:prstGeom>
        </p:spPr>
        <p:txBody>
          <a:bodyPr vert="horz" lIns="91440" tIns="45720" rIns="91440" bIns="45720" rtlCol="0" anchor="t">
            <a:normAutofit fontScale="90000" lnSpcReduction="2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200" b="1" dirty="0"/>
              <a:t>Commission Boisement </a:t>
            </a:r>
            <a:endParaRPr lang="fr-FR" dirty="0"/>
          </a:p>
        </p:txBody>
      </p:sp>
      <p:sp>
        <p:nvSpPr>
          <p:cNvPr id="9" name="Titre 1">
            <a:extLst>
              <a:ext uri="{FF2B5EF4-FFF2-40B4-BE49-F238E27FC236}">
                <a16:creationId xmlns:a16="http://schemas.microsoft.com/office/drawing/2014/main" id="{3DA8C607-F7A3-E7E4-558C-D6EAFE18B094}"/>
              </a:ext>
            </a:extLst>
          </p:cNvPr>
          <p:cNvSpPr>
            <a:spLocks noGrp="1"/>
          </p:cNvSpPr>
          <p:nvPr>
            <p:ph type="title"/>
          </p:nvPr>
        </p:nvSpPr>
        <p:spPr>
          <a:xfrm>
            <a:off x="714685" y="1231126"/>
            <a:ext cx="8596668" cy="2270302"/>
          </a:xfrm>
        </p:spPr>
        <p:txBody>
          <a:bodyPr>
            <a:noAutofit/>
          </a:bodyPr>
          <a:lstStyle/>
          <a:p>
            <a:pPr algn="ctr"/>
            <a:r>
              <a:rPr lang="fr-FR" sz="4000" b="1" dirty="0"/>
              <a:t>La Commission Boisement</a:t>
            </a:r>
            <a:br>
              <a:rPr lang="fr-FR" sz="4000" b="1" dirty="0"/>
            </a:br>
            <a:r>
              <a:rPr lang="fr-FR" sz="4000" b="1" dirty="0"/>
              <a:t>reste à votre écoute </a:t>
            </a:r>
            <a:r>
              <a:rPr lang="fr-FR" sz="3200" b="1" dirty="0"/>
              <a:t/>
            </a:r>
            <a:br>
              <a:rPr lang="fr-FR" sz="3200" b="1" dirty="0"/>
            </a:br>
            <a:r>
              <a:rPr lang="fr-FR" sz="3200" b="1" dirty="0"/>
              <a:t/>
            </a:r>
            <a:br>
              <a:rPr lang="fr-FR" sz="3200" b="1" dirty="0"/>
            </a:br>
            <a:r>
              <a:rPr lang="fr-FR" sz="2800" b="1" dirty="0">
                <a:solidFill>
                  <a:schemeClr val="tx1"/>
                </a:solidFill>
              </a:rPr>
              <a:t>boisement@chataigneraie.info </a:t>
            </a:r>
            <a:endParaRPr lang="fr-FR" sz="3200" dirty="0">
              <a:solidFill>
                <a:schemeClr val="tx1"/>
              </a:solidFill>
            </a:endParaRPr>
          </a:p>
        </p:txBody>
      </p:sp>
      <p:pic>
        <p:nvPicPr>
          <p:cNvPr id="13" name="Image 12">
            <a:extLst>
              <a:ext uri="{FF2B5EF4-FFF2-40B4-BE49-F238E27FC236}">
                <a16:creationId xmlns:a16="http://schemas.microsoft.com/office/drawing/2014/main" id="{0A01A16F-FFC8-C694-C553-126342741853}"/>
              </a:ext>
            </a:extLst>
          </p:cNvPr>
          <p:cNvPicPr>
            <a:picLocks noChangeAspect="1"/>
          </p:cNvPicPr>
          <p:nvPr/>
        </p:nvPicPr>
        <p:blipFill>
          <a:blip r:embed="rId2"/>
          <a:stretch>
            <a:fillRect/>
          </a:stretch>
        </p:blipFill>
        <p:spPr>
          <a:xfrm>
            <a:off x="8874459" y="4440246"/>
            <a:ext cx="628121" cy="842387"/>
          </a:xfrm>
          <a:prstGeom prst="rect">
            <a:avLst/>
          </a:prstGeom>
        </p:spPr>
      </p:pic>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2667" y="5914265"/>
            <a:ext cx="698917" cy="824996"/>
          </a:xfrm>
          <a:prstGeom prst="rect">
            <a:avLst/>
          </a:prstGeom>
        </p:spPr>
      </p:pic>
    </p:spTree>
    <p:extLst>
      <p:ext uri="{BB962C8B-B14F-4D97-AF65-F5344CB8AC3E}">
        <p14:creationId xmlns:p14="http://schemas.microsoft.com/office/powerpoint/2010/main" val="77779496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5309" y="1516506"/>
            <a:ext cx="4079773" cy="4824815"/>
          </a:xfrm>
          <a:prstGeom prst="rect">
            <a:avLst/>
          </a:prstGeom>
        </p:spPr>
      </p:pic>
      <p:sp>
        <p:nvSpPr>
          <p:cNvPr id="3" name="ZoneTexte 2"/>
          <p:cNvSpPr txBox="1"/>
          <p:nvPr/>
        </p:nvSpPr>
        <p:spPr>
          <a:xfrm>
            <a:off x="2218545" y="629586"/>
            <a:ext cx="6160956"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rebuchet MS"/>
                <a:ea typeface="+mn-ea"/>
                <a:cs typeface="+mn-cs"/>
              </a:rPr>
              <a:t>VOS </a:t>
            </a:r>
            <a:r>
              <a:rPr kumimoji="0" lang="fr-FR" sz="2800" b="0" i="1" u="none" strike="noStrike" kern="1200" cap="none" spc="0" normalizeH="0" baseline="0" noProof="0" dirty="0" smtClean="0">
                <a:ln>
                  <a:noFill/>
                </a:ln>
                <a:solidFill>
                  <a:prstClr val="black"/>
                </a:solidFill>
                <a:effectLst>
                  <a:outerShdw blurRad="38100" dist="38100" dir="2700000" algn="tl">
                    <a:srgbClr val="000000">
                      <a:alpha val="43137"/>
                    </a:srgbClr>
                  </a:outerShdw>
                </a:effectLst>
                <a:uLnTx/>
                <a:uFillTx/>
                <a:latin typeface="Trebuchet MS"/>
                <a:ea typeface="+mn-ea"/>
                <a:cs typeface="+mn-cs"/>
              </a:rPr>
              <a:t>QUESTIONS – PARTIE 2</a:t>
            </a:r>
            <a:endParaRPr kumimoji="0" lang="fr-FR" sz="2800" b="0" i="1"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Trebuchet MS"/>
              <a:ea typeface="+mn-ea"/>
              <a:cs typeface="+mn-cs"/>
            </a:endParaRP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85155941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re 1"/>
          <p:cNvSpPr>
            <a:spLocks noGrp="1"/>
          </p:cNvSpPr>
          <p:nvPr>
            <p:ph type="title"/>
          </p:nvPr>
        </p:nvSpPr>
        <p:spPr>
          <a:xfrm>
            <a:off x="677334" y="609600"/>
            <a:ext cx="8596668" cy="904407"/>
          </a:xfrm>
        </p:spPr>
        <p:txBody>
          <a:bodyPr/>
          <a:lstStyle/>
          <a:p>
            <a:pPr eaLnBrk="1" hangingPunct="1"/>
            <a:r>
              <a:rPr lang="fr-FR" dirty="0"/>
              <a:t>Merci de votre présence</a:t>
            </a:r>
          </a:p>
        </p:txBody>
      </p:sp>
      <p:sp>
        <p:nvSpPr>
          <p:cNvPr id="18435" name="Espace réservé du contenu 2"/>
          <p:cNvSpPr>
            <a:spLocks noGrp="1"/>
          </p:cNvSpPr>
          <p:nvPr>
            <p:ph idx="1"/>
          </p:nvPr>
        </p:nvSpPr>
        <p:spPr>
          <a:xfrm>
            <a:off x="677334" y="1665914"/>
            <a:ext cx="8596668" cy="4583966"/>
          </a:xfrm>
        </p:spPr>
        <p:txBody>
          <a:bodyPr>
            <a:normAutofit lnSpcReduction="10000"/>
          </a:bodyPr>
          <a:lstStyle/>
          <a:p>
            <a:pPr eaLnBrk="1" hangingPunct="1"/>
            <a:r>
              <a:rPr lang="fr-FR" sz="2800" dirty="0"/>
              <a:t>Nous comptons sur chacun de vous pour participer à la vie de notre quartier et contribuer à l’améliorer !</a:t>
            </a:r>
          </a:p>
          <a:p>
            <a:pPr eaLnBrk="1" hangingPunct="1">
              <a:buNone/>
            </a:pPr>
            <a:endParaRPr lang="fr-FR" sz="2800" dirty="0"/>
          </a:p>
          <a:p>
            <a:pPr eaLnBrk="1" hangingPunct="1"/>
            <a:r>
              <a:rPr lang="fr-FR" sz="2800" dirty="0"/>
              <a:t>Et surtout </a:t>
            </a:r>
            <a:r>
              <a:rPr lang="fr-FR" sz="2800" b="1" dirty="0"/>
              <a:t>n’oubliez pas de </a:t>
            </a:r>
            <a:r>
              <a:rPr lang="fr-FR" sz="2800" b="1" u="sng" dirty="0"/>
              <a:t>déposer vos bulletins de vote à la sortie</a:t>
            </a:r>
            <a:r>
              <a:rPr lang="fr-FR" sz="2800" b="1" dirty="0"/>
              <a:t>. </a:t>
            </a:r>
            <a:endParaRPr lang="fr-FR" sz="2800" b="1" dirty="0" smtClean="0"/>
          </a:p>
          <a:p>
            <a:pPr eaLnBrk="1" hangingPunct="1"/>
            <a:endParaRPr lang="fr-FR" sz="2800" b="1" dirty="0"/>
          </a:p>
          <a:p>
            <a:pPr marL="0" indent="0" eaLnBrk="1" hangingPunct="1">
              <a:buNone/>
            </a:pPr>
            <a:endParaRPr lang="fr-FR" sz="2800" b="1" dirty="0" smtClean="0"/>
          </a:p>
          <a:p>
            <a:pPr marL="0" indent="0" algn="ctr" eaLnBrk="1" hangingPunct="1">
              <a:buNone/>
            </a:pPr>
            <a:r>
              <a:rPr lang="fr-FR" sz="4300" b="1" dirty="0" smtClean="0">
                <a:solidFill>
                  <a:srgbClr val="92D050"/>
                </a:solidFill>
                <a:effectLst>
                  <a:outerShdw blurRad="38100" dist="38100" dir="2700000" algn="tl">
                    <a:srgbClr val="000000">
                      <a:alpha val="43137"/>
                    </a:srgbClr>
                  </a:outerShdw>
                </a:effectLst>
              </a:rPr>
              <a:t>Merci </a:t>
            </a:r>
            <a:r>
              <a:rPr lang="fr-FR" sz="4300" b="1" dirty="0">
                <a:solidFill>
                  <a:srgbClr val="92D050"/>
                </a:solidFill>
                <a:effectLst>
                  <a:outerShdw blurRad="38100" dist="38100" dir="2700000" algn="tl">
                    <a:srgbClr val="000000">
                      <a:alpha val="43137"/>
                    </a:srgbClr>
                  </a:outerShdw>
                </a:effectLst>
              </a:rPr>
              <a:t>!</a:t>
            </a: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299000133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5368" y="362264"/>
            <a:ext cx="4627141" cy="5472142"/>
          </a:xfrm>
          <a:prstGeom prst="rect">
            <a:avLst/>
          </a:prstGeom>
        </p:spPr>
      </p:pic>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332667" y="5905387"/>
            <a:ext cx="698917" cy="824996"/>
          </a:xfrm>
          <a:prstGeom prst="rect">
            <a:avLst/>
          </a:prstGeom>
        </p:spPr>
      </p:pic>
    </p:spTree>
    <p:extLst>
      <p:ext uri="{BB962C8B-B14F-4D97-AF65-F5344CB8AC3E}">
        <p14:creationId xmlns:p14="http://schemas.microsoft.com/office/powerpoint/2010/main" val="3127682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Facette">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3508</TotalTime>
  <Words>3144</Words>
  <Application>Microsoft Office PowerPoint</Application>
  <PresentationFormat>Grand écran</PresentationFormat>
  <Paragraphs>567</Paragraphs>
  <Slides>62</Slides>
  <Notes>25</Notes>
  <HiddenSlides>0</HiddenSlides>
  <MMClips>0</MMClips>
  <ScaleCrop>false</ScaleCrop>
  <HeadingPairs>
    <vt:vector size="8" baseType="variant">
      <vt:variant>
        <vt:lpstr>Polices utilisées</vt:lpstr>
      </vt:variant>
      <vt:variant>
        <vt:i4>9</vt:i4>
      </vt:variant>
      <vt:variant>
        <vt:lpstr>Thème</vt:lpstr>
      </vt:variant>
      <vt:variant>
        <vt:i4>1</vt:i4>
      </vt:variant>
      <vt:variant>
        <vt:lpstr>Serveurs OLE incorporés</vt:lpstr>
      </vt:variant>
      <vt:variant>
        <vt:i4>2</vt:i4>
      </vt:variant>
      <vt:variant>
        <vt:lpstr>Titres des diapositives</vt:lpstr>
      </vt:variant>
      <vt:variant>
        <vt:i4>62</vt:i4>
      </vt:variant>
    </vt:vector>
  </HeadingPairs>
  <TitlesOfParts>
    <vt:vector size="74" baseType="lpstr">
      <vt:lpstr>Arial</vt:lpstr>
      <vt:lpstr>Calibri</vt:lpstr>
      <vt:lpstr>Noto Sans Symbols</vt:lpstr>
      <vt:lpstr>Tahoma</vt:lpstr>
      <vt:lpstr>Times New Roman</vt:lpstr>
      <vt:lpstr>Trebuchet MS</vt:lpstr>
      <vt:lpstr>Verdana</vt:lpstr>
      <vt:lpstr>Wingdings</vt:lpstr>
      <vt:lpstr>Wingdings 3</vt:lpstr>
      <vt:lpstr>Facette</vt:lpstr>
      <vt:lpstr>Acrobat Document</vt:lpstr>
      <vt:lpstr>Document</vt:lpstr>
      <vt:lpstr>  Bienvenue  à  votre assemblée annuelle</vt:lpstr>
      <vt:lpstr>Présentation PowerPoint</vt:lpstr>
      <vt:lpstr>Rapport moral  </vt:lpstr>
      <vt:lpstr>Association Syndicale des propriétaires de La Châtaigneraie</vt:lpstr>
      <vt:lpstr>Rapport financier  </vt:lpstr>
      <vt:lpstr>Faits marquants 2025</vt:lpstr>
      <vt:lpstr>Taxe syndicale 2026</vt:lpstr>
      <vt:lpstr>Comptes 2025 et Budget 2026</vt:lpstr>
      <vt:lpstr>Présentation PowerPoint</vt:lpstr>
      <vt:lpstr>Intervention du Maire</vt:lpstr>
      <vt:lpstr>Présentation PowerPoint</vt:lpstr>
      <vt:lpstr>Questions concernant notre quartier </vt:lpstr>
      <vt:lpstr>Commission Accueil   </vt:lpstr>
      <vt:lpstr>Commission Accueil</vt:lpstr>
      <vt:lpstr>Commission Accueil</vt:lpstr>
      <vt:lpstr>Présentation PowerPoint</vt:lpstr>
      <vt:lpstr>Commission Communication</vt:lpstr>
      <vt:lpstr>Nos outils de communication</vt:lpstr>
      <vt:lpstr>Support aux événements</vt:lpstr>
      <vt:lpstr>Nouvelles propositions</vt:lpstr>
      <vt:lpstr>Nos outils de communication</vt:lpstr>
      <vt:lpstr>Support aux évènements</vt:lpstr>
      <vt:lpstr>Nouvelles propositions</vt:lpstr>
      <vt:lpstr>Commission Circulation</vt:lpstr>
      <vt:lpstr>Points abordés :</vt:lpstr>
      <vt:lpstr> Nos demandes 2025</vt:lpstr>
      <vt:lpstr>Aménagements obtenus</vt:lpstr>
      <vt:lpstr>Nos demandes 2026</vt:lpstr>
      <vt:lpstr>Calendrier des travaux prévus en 2026</vt:lpstr>
      <vt:lpstr>Présentation PowerPoint</vt:lpstr>
      <vt:lpstr>Vous pouvez nous contacter :</vt:lpstr>
      <vt:lpstr>Commission Construction</vt:lpstr>
      <vt:lpstr>Les missions de la Commission Construction</vt:lpstr>
      <vt:lpstr>Commission Construction : quelques chiffres   </vt:lpstr>
      <vt:lpstr>Les démarches à effectuer </vt:lpstr>
      <vt:lpstr>Les clôtures </vt:lpstr>
      <vt:lpstr>Les occultants provisoires</vt:lpstr>
      <vt:lpstr>Aide à la constitution de dossiers d’urbanisme </vt:lpstr>
      <vt:lpstr>Vous pouvez nous contacter :</vt:lpstr>
      <vt:lpstr>Commission Sécurité</vt:lpstr>
      <vt:lpstr>  </vt:lpstr>
      <vt:lpstr>Quels moyens pour notre sécurité :</vt:lpstr>
      <vt:lpstr>Notre communication :</vt:lpstr>
      <vt:lpstr>Quelques précautions pour prévenir les cambriolages :</vt:lpstr>
      <vt:lpstr>Portail www.masecurite.interieur.gouv.fr   </vt:lpstr>
      <vt:lpstr>Commission Environnement-Nuisances </vt:lpstr>
      <vt:lpstr>Nos trois objectifs prioritaires    </vt:lpstr>
      <vt:lpstr>Présentation PowerPoint</vt:lpstr>
      <vt:lpstr>Présentation PowerPoint</vt:lpstr>
      <vt:lpstr>Vous informer</vt:lpstr>
      <vt:lpstr>Vous informer</vt:lpstr>
      <vt:lpstr>Présentation PowerPoint</vt:lpstr>
      <vt:lpstr>Présentation PowerPoint</vt:lpstr>
      <vt:lpstr>Activité en 2025  </vt:lpstr>
      <vt:lpstr>Activité en 2025 </vt:lpstr>
      <vt:lpstr>Présentation PowerPoint</vt:lpstr>
      <vt:lpstr>Présentation PowerPoint</vt:lpstr>
      <vt:lpstr>Recommandations </vt:lpstr>
      <vt:lpstr>La Commission Boisement reste à votre écoute   boisement@chataigneraie.info </vt:lpstr>
      <vt:lpstr>Présentation PowerPoint</vt:lpstr>
      <vt:lpstr>Merci de votre présence</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Châtaigneraie  Assemblée des Propriétaires</dc:title>
  <dc:creator>Stéphane Dassé</dc:creator>
  <cp:lastModifiedBy>ASA LA CHATAIGNERAIE</cp:lastModifiedBy>
  <cp:revision>547</cp:revision>
  <cp:lastPrinted>2022-03-22T14:58:36Z</cp:lastPrinted>
  <dcterms:created xsi:type="dcterms:W3CDTF">2014-05-14T11:22:23Z</dcterms:created>
  <dcterms:modified xsi:type="dcterms:W3CDTF">2026-06-09T09:52:38Z</dcterms:modified>
</cp:coreProperties>
</file>